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handoutMaster" Target="handoutMasters/handoutMaster1.xml"/><Relationship Id="rId36" Type="http://schemas.openxmlformats.org/officeDocument/2006/relationships/notesMaster" Target="notesMasters/notesMaster1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870585" rtl="0" eaLnBrk="1" latinLnBrk="0" hangingPunct="1">
        <a:lnSpc>
          <a:spcPct val="90000"/>
        </a:lnSpc>
        <a:spcBef>
          <a:spcPct val="0"/>
        </a:spcBef>
        <a:buNone/>
        <a:defRPr sz="419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7805" indent="-217805" algn="l" defTabSz="870585" rtl="0" eaLnBrk="1" latinLnBrk="0" hangingPunct="1">
        <a:lnSpc>
          <a:spcPct val="90000"/>
        </a:lnSpc>
        <a:spcBef>
          <a:spcPct val="191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1pPr>
      <a:lvl2pPr marL="653415" indent="-217805" algn="l" defTabSz="87058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85" kern="1200">
          <a:solidFill>
            <a:schemeClr val="tx1"/>
          </a:solidFill>
          <a:latin typeface="+mn-lt"/>
          <a:ea typeface="+mn-ea"/>
          <a:cs typeface="+mn-cs"/>
        </a:defRPr>
      </a:lvl2pPr>
      <a:lvl3pPr marL="1088390" indent="-217805" algn="l" defTabSz="87058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524000" indent="-217805" algn="l" defTabSz="87058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15" kern="1200">
          <a:solidFill>
            <a:schemeClr val="tx1"/>
          </a:solidFill>
          <a:latin typeface="+mn-lt"/>
          <a:ea typeface="+mn-ea"/>
          <a:cs typeface="+mn-cs"/>
        </a:defRPr>
      </a:lvl4pPr>
      <a:lvl5pPr marL="1959610" indent="-217805" algn="l" defTabSz="87058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15" kern="1200">
          <a:solidFill>
            <a:schemeClr val="tx1"/>
          </a:solidFill>
          <a:latin typeface="+mn-lt"/>
          <a:ea typeface="+mn-ea"/>
          <a:cs typeface="+mn-cs"/>
        </a:defRPr>
      </a:lvl5pPr>
      <a:lvl6pPr marL="2394585" indent="-217805" algn="l" defTabSz="87058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15" kern="1200">
          <a:solidFill>
            <a:schemeClr val="tx1"/>
          </a:solidFill>
          <a:latin typeface="+mn-lt"/>
          <a:ea typeface="+mn-ea"/>
          <a:cs typeface="+mn-cs"/>
        </a:defRPr>
      </a:lvl6pPr>
      <a:lvl7pPr marL="2830195" indent="-217805" algn="l" defTabSz="87058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15" kern="1200">
          <a:solidFill>
            <a:schemeClr val="tx1"/>
          </a:solidFill>
          <a:latin typeface="+mn-lt"/>
          <a:ea typeface="+mn-ea"/>
          <a:cs typeface="+mn-cs"/>
        </a:defRPr>
      </a:lvl7pPr>
      <a:lvl8pPr marL="3265805" indent="-217805" algn="l" defTabSz="87058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15" kern="1200">
          <a:solidFill>
            <a:schemeClr val="tx1"/>
          </a:solidFill>
          <a:latin typeface="+mn-lt"/>
          <a:ea typeface="+mn-ea"/>
          <a:cs typeface="+mn-cs"/>
        </a:defRPr>
      </a:lvl8pPr>
      <a:lvl9pPr marL="3701415" indent="-217805" algn="l" defTabSz="87058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70585" rtl="0" eaLnBrk="1" latinLnBrk="0" hangingPunct="1">
        <a:defRPr sz="1715" kern="1200">
          <a:solidFill>
            <a:schemeClr val="tx1"/>
          </a:solidFill>
          <a:latin typeface="+mn-lt"/>
          <a:ea typeface="+mn-ea"/>
          <a:cs typeface="+mn-cs"/>
        </a:defRPr>
      </a:lvl1pPr>
      <a:lvl2pPr marL="435610" algn="l" defTabSz="870585" rtl="0" eaLnBrk="1" latinLnBrk="0" hangingPunct="1">
        <a:defRPr sz="1715" kern="1200">
          <a:solidFill>
            <a:schemeClr val="tx1"/>
          </a:solidFill>
          <a:latin typeface="+mn-lt"/>
          <a:ea typeface="+mn-ea"/>
          <a:cs typeface="+mn-cs"/>
        </a:defRPr>
      </a:lvl2pPr>
      <a:lvl3pPr marL="870585" algn="l" defTabSz="870585" rtl="0" eaLnBrk="1" latinLnBrk="0" hangingPunct="1">
        <a:defRPr sz="1715" kern="1200">
          <a:solidFill>
            <a:schemeClr val="tx1"/>
          </a:solidFill>
          <a:latin typeface="+mn-lt"/>
          <a:ea typeface="+mn-ea"/>
          <a:cs typeface="+mn-cs"/>
        </a:defRPr>
      </a:lvl3pPr>
      <a:lvl4pPr marL="1306195" algn="l" defTabSz="870585" rtl="0" eaLnBrk="1" latinLnBrk="0" hangingPunct="1">
        <a:defRPr sz="1715" kern="1200">
          <a:solidFill>
            <a:schemeClr val="tx1"/>
          </a:solidFill>
          <a:latin typeface="+mn-lt"/>
          <a:ea typeface="+mn-ea"/>
          <a:cs typeface="+mn-cs"/>
        </a:defRPr>
      </a:lvl4pPr>
      <a:lvl5pPr marL="1741805" algn="l" defTabSz="870585" rtl="0" eaLnBrk="1" latinLnBrk="0" hangingPunct="1">
        <a:defRPr sz="1715" kern="1200">
          <a:solidFill>
            <a:schemeClr val="tx1"/>
          </a:solidFill>
          <a:latin typeface="+mn-lt"/>
          <a:ea typeface="+mn-ea"/>
          <a:cs typeface="+mn-cs"/>
        </a:defRPr>
      </a:lvl5pPr>
      <a:lvl6pPr marL="2177415" algn="l" defTabSz="870585" rtl="0" eaLnBrk="1" latinLnBrk="0" hangingPunct="1">
        <a:defRPr sz="1715" kern="1200">
          <a:solidFill>
            <a:schemeClr val="tx1"/>
          </a:solidFill>
          <a:latin typeface="+mn-lt"/>
          <a:ea typeface="+mn-ea"/>
          <a:cs typeface="+mn-cs"/>
        </a:defRPr>
      </a:lvl6pPr>
      <a:lvl7pPr marL="2612390" algn="l" defTabSz="870585" rtl="0" eaLnBrk="1" latinLnBrk="0" hangingPunct="1">
        <a:defRPr sz="1715" kern="1200">
          <a:solidFill>
            <a:schemeClr val="tx1"/>
          </a:solidFill>
          <a:latin typeface="+mn-lt"/>
          <a:ea typeface="+mn-ea"/>
          <a:cs typeface="+mn-cs"/>
        </a:defRPr>
      </a:lvl7pPr>
      <a:lvl8pPr marL="3048000" algn="l" defTabSz="870585" rtl="0" eaLnBrk="1" latinLnBrk="0" hangingPunct="1">
        <a:defRPr sz="1715" kern="1200">
          <a:solidFill>
            <a:schemeClr val="tx1"/>
          </a:solidFill>
          <a:latin typeface="+mn-lt"/>
          <a:ea typeface="+mn-ea"/>
          <a:cs typeface="+mn-cs"/>
        </a:defRPr>
      </a:lvl8pPr>
      <a:lvl9pPr marL="3483610" algn="l" defTabSz="870585" rtl="0" eaLnBrk="1" latinLnBrk="0" hangingPunct="1">
        <a:defRPr sz="17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8.png"/><Relationship Id="rId3" Type="http://schemas.openxmlformats.org/officeDocument/2006/relationships/image" Target="../media/image32.png"/><Relationship Id="rId2" Type="http://schemas.openxmlformats.org/officeDocument/2006/relationships/image" Target="../media/image16.png"/><Relationship Id="rId1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1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hyperlink" Target="https://www.studocu.com/hk?utm_campaign=shared-document&amp;utm_source=studocu-document&amp;utm_medium=social_sharing&amp;utm_content=lecture-4-project-schedule-management-part-ii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hyperlink" Target="https://www.amazon.com/Critical-Chain-Eliyahu-M-Goldratt/dp/0884271536" TargetMode="External"/><Relationship Id="rId2" Type="http://schemas.openxmlformats.org/officeDocument/2006/relationships/hyperlink" Target="https://www.amazon.com/Goal-Process-Ongoing-Improvement/dp/0884271951" TargetMode="External"/><Relationship Id="rId1" Type="http://schemas.openxmlformats.org/officeDocument/2006/relationships/hyperlink" Target="https://en.wikipedia.org/wiki/Critical_chain_project_managemen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8.png"/><Relationship Id="rId2" Type="http://schemas.openxmlformats.org/officeDocument/2006/relationships/image" Target="../media/image39.png"/><Relationship Id="rId1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1.jpeg"/><Relationship Id="rId1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8.png"/><Relationship Id="rId2" Type="http://schemas.openxmlformats.org/officeDocument/2006/relationships/image" Target="../media/image43.png"/><Relationship Id="rId1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1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5.png"/><Relationship Id="rId2" Type="http://schemas.openxmlformats.org/officeDocument/2006/relationships/hyperlink" Target="https://kathyschwalbe.files.wordpress.com/2018/08/project2016guide.pdf" TargetMode="External"/><Relationship Id="rId1" Type="http://schemas.openxmlformats.org/officeDocument/2006/relationships/hyperlink" Target="https://pmtexts.com/free-resources/brief-guide-to-project-2010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hyperlink" Target="https://en.wikipedia.org/wiki/SMART_criteria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image" Target="../media/image21.jpe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3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slide1.xml><?xml version="1.0" encoding="utf-8"?>
<ns0:sld xmlns:ns0="http://schemas.openxmlformats.org/presentationml/2006/main" xmlns:ns1="http://schemas.openxmlformats.org/drawingml/2006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36" name="rect 36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38" name="textbox 38"/>
          <ns0:cNvSpPr/>
          <ns0:nvPr/>
        </ns0:nvSpPr>
        <ns0:spPr>
          <ns1:xfrm>
            <ns1:off x="516243" y="1151389"/>
            <ns1:ext cx="8692515" cy="583628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90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9000"/>
              </ns1:lnSpc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7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Importance of</ns1:t>
            </ns1:r>
            <ns1:r>
              <ns1:rPr sz="2100" kern="0" spc="-1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oject</ns1:t>
            </ns1:r>
            <ns1:r>
              <ns1:rPr sz="2100" kern="0" spc="1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Schedules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2700" algn="l" rtl="0" eaLnBrk="0">
              <ns1:lnSpc>
                <ns1:spcPct val="87000"/>
              </ns1:lnSpc>
              <ns1:spcBef>
                <ns1:spcPts val="1590"/>
              </ns1:spcBef>
            </ns1:pPr>
            <ns1:r>
              <ns1:rPr sz="1900" kern="0" spc="3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39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Six Main </ns1:t>
            </ns1:r>
            <ns1:r>
              <ns1:rPr sz="21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Processes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2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496570" algn="l" rtl="0" eaLnBrk="0">
              <ns1:lnSpc>
                <ns1:spcPct val="88000"/>
              </ns1:lnSpc>
              <ns1:spcBef>
                <ns1:spcPts val="610"/>
              </ns1:spcBef>
            </ns1:pPr>
            <ns1:r>
              <ns1:rPr sz="15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1.</ns1:t>
            </ns1:r>
            <ns1:r>
              <ns1:rPr sz="1500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Planning Schedule Management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78155" algn="l" rtl="0" eaLnBrk="0">
              <ns1:lnSpc>
                <ns1:spcPct val="88000"/>
              </ns1:lnSpc>
              <ns1:spcBef>
                <ns1:spcPts val="1490"/>
              </ns1:spcBef>
            </ns1:pPr>
            <ns1:r>
              <ns1:rPr sz="15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2.</ns1:t>
            </ns1:r>
            <ns1:r>
              <ns1:rPr sz="15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Defining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Activities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81965" algn="l" rtl="0" eaLnBrk="0">
              <ns1:lnSpc>
                <ns1:spcPct val="88000"/>
              </ns1:lnSpc>
              <ns1:spcBef>
                <ns1:spcPts val="1490"/>
              </ns1:spcBef>
            </ns1:pPr>
            <ns1:r>
              <ns1:rPr sz="15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3.</ns1:t>
            </ns1:r>
            <ns1:r>
              <ns1:rPr sz="1500" kern="0" spc="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Sequencing Activities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77520" algn="l" rtl="0" eaLnBrk="0">
              <ns1:lnSpc>
                <ns1:spcPct val="88000"/>
              </ns1:lnSpc>
              <ns1:spcBef>
                <ns1:spcPts val="1490"/>
              </ns1:spcBef>
            </ns1:pPr>
            <ns1:r>
              <ns1:rPr sz="15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4.</ns1:t>
            </ns1:r>
            <ns1:r>
              <ns1:rPr sz="15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Estimating Activity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Durations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83235" algn="l" rtl="0" eaLnBrk="0">
              <ns1:lnSpc>
                <ns1:spcPct val="88000"/>
              </ns1:lnSpc>
              <ns1:spcBef>
                <ns1:spcPts val="1490"/>
              </ns1:spcBef>
            </ns1:pPr>
            <ns1:r>
              <ns1:rPr sz="15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5.</ns1:t>
            </ns1:r>
            <ns1:r>
              <ns1:rPr sz="1500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Developing t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he Schedule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82600" algn="l" rtl="0" eaLnBrk="0">
              <ns1:lnSpc>
                <ns1:spcPct val="88000"/>
              </ns1:lnSpc>
              <ns1:spcBef>
                <ns1:spcPts val="1490"/>
              </ns1:spcBef>
            </ns1:pPr>
            <ns1:r>
              <ns1:rPr sz="15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6.</ns1:t>
            </ns1:r>
            <ns1:r>
              <ns1:rPr sz="1500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Controlli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ng the Schedule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2700" algn="l" rtl="0" eaLnBrk="0">
              <ns1:lnSpc>
                <ns1:spcPct val="89000"/>
              </ns1:lnSpc>
              <ns1:spcBef>
                <ns1:spcPts val="1310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52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Using</ns1:t>
            </ns1:r>
            <ns1:r>
              <ns1:rPr sz="2100" kern="0" spc="16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Software</ns1:t>
            </ns1:r>
            <ns1:r>
              <ns1:rPr sz="2100" kern="0" spc="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to Assist in Project</ns1:t>
            </ns1:r>
            <ns1:r>
              <ns1:rPr sz="2100" kern="0" spc="18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Schedule Management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7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7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7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7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7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7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7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7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8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8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38000"/>
              </ns1:lnSpc>
            </ns1:pPr>
            <ns1:endParaRPr sz="2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r" rtl="0" eaLnBrk="0">
              <ns1:lnSpc>
                <ns1:spcPct val="78000"/>
              </ns1:lnSpc>
            </ns1:pPr>
            <ns1:r>
              <ns1:rPr sz="1100" kern="0" spc="-2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2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grpSp>
        <ns0:nvGrpSpPr>
          <ns0:cNvPr id="6" name="group 6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40" name="path 40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42" name="path 42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44" name="textbox 44"/>
          <ns0:cNvSpPr/>
          <ns0:nvPr/>
        </ns0:nvSpPr>
        <ns0:spPr>
          <ns1:xfrm>
            <ns1:off x="176160" y="218897"/>
            <ns1:ext cx="1380489" cy="42925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74000"/>
              </ns1:lnSpc>
            </ns1:pPr>
            <ns1:r>
              <ns1:rPr sz="3600" kern="0" spc="-3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Outline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sp>
        <ns0:nvSpPr>
          <ns0:cNvPr id="46" name="textbox 46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10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214" name="rect 214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pic>
        <ns0:nvPicPr>
          <ns0:cNvPr id="216" name="picture 216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487680" y="1219454"/>
            <ns1:ext cx="8168626" cy="5664705"/>
          </ns1:xfrm>
          <ns1:prstGeom prst="rect">
            <ns1:avLst/>
          </ns1:prstGeom>
        </ns0:spPr>
      </ns0:pic>
      <ns0:sp>
        <ns0:nvSpPr>
          <ns0:cNvPr id="218" name="textbox 218"/>
          <ns0:cNvSpPr/>
          <ns0:nvPr/>
        </ns0:nvSpPr>
        <ns0:spPr>
          <ns1:xfrm>
            <ns1:off x="176617" y="218897"/>
            <ns1:ext cx="6714490" cy="50038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7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7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Critical Path Method (CPM)</ns1:t>
            </ns1:r>
            <ns1:r>
              <ns1:rPr sz="3600" kern="0" spc="13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(2 of</ns1:t>
            </ns1:r>
            <ns1:r>
              <ns1:rPr sz="3600" kern="0" spc="-2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3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26" name="group 26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220" name="path 220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222" name="path 222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224" name="textbox 224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226" name="textbox 226"/>
          <ns0:cNvSpPr/>
          <ns0:nvPr/>
        </ns0:nvSpPr>
        <ns0:spPr>
          <ns1:xfrm>
            <ns1:off x="9042709" y="6830611"/>
            <ns1:ext cx="166370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6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6000"/>
              </ns1:lnSpc>
            </ns1:pPr>
            <ns1:r>
              <ns1:rPr sz="1000" kern="0" spc="-1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11</ns1:t>
            </ns1: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11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228" name="rect 228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230" name="textbox 230"/>
          <ns0:cNvSpPr/>
          <ns0:nvPr/>
        </ns0:nvSpPr>
        <ns0:spPr>
          <ns1:xfrm>
            <ns1:off x="333681" y="1151389"/>
            <ns1:ext cx="8875394" cy="583628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79" rIns="0" bIns="0"/>
          <ns1:lstStyle/>
          <ns1:p>
            <ns1:pPr marL="355600" indent="-342900" algn="l" rtl="0" eaLnBrk="0">
              <ns1:lnSpc>
                <ns1:spcPct val="99000"/>
              </ns1:lnSpc>
              <ns1:spcBef>
                <ns1:spcPts val="0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9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Determine the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critical path for the project in Exercise</ns1:t>
            </ns1:r>
            <ns1:r>
              <ns1:rPr sz="2100" kern="0" spc="2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1, whose AOA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network diagram is</ns1:t>
            </ns1:r>
            <ns1:r>
              <ns1:rPr sz="2100" kern="0" spc="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shown be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low.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49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215900" algn="l" rtl="0" eaLnBrk="0">
              <ns1:lnSpc>
                <ns1:spcPts val="18925"/>
              </ns1:lnSpc>
              <ns1:spcBef>
                <ns1:spcPts val="310"/>
              </ns1:spcBef>
              <ns1:tabLst>
                <ns1:tab pos="8435340" algn="l"/>
              </ns1:tabLst>
            </ns1:pPr>
            <ns1:r>
              <ns1:rPr sz="1000" kern="0" spc="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	</ns1:t>
            </ns1: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60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47955" algn="l" rtl="0" eaLnBrk="0">
              <ns1:lnSpc>
                <ns1:spcPct val="88000"/>
              </ns1:lnSpc>
              <ns1:spcBef>
                <ns1:spcPts val="600"/>
              </ns1:spcBef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Path</ns1:t>
            </ns1:r>
            <ns1:r>
              <ns1:rPr sz="2000" kern="0" spc="2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1: A-B-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E-H-K              Length =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2+2+2+2+2 =</ns1:t>
            </ns1:r>
            <ns1:r>
              <ns1:rPr sz="2000" kern="0" spc="2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10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47955" algn="l" rtl="0" eaLnBrk="0">
              <ns1:lnSpc>
                <ns1:spcPct val="88000"/>
              </ns1:lnSpc>
              <ns1:spcBef>
                <ns1:spcPts val="590"/>
              </ns1:spcBef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Path 2: A-B-E-I-J-K     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Length = 2+2+2+5+1+2 =</ns1:t>
            </ns1:r>
            <ns1:r>
              <ns1:rPr sz="2000" kern="0" spc="2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14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47955" algn="l" rtl="0" eaLnBrk="0">
              <ns1:lnSpc>
                <ns1:spcPct val="88000"/>
              </ns1:lnSpc>
              <ns1:spcBef>
                <ns1:spcPts val="590"/>
              </ns1:spcBef>
            </ns1:pP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Path 3: A-C-F-H-K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  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Length = 2+3+3+2+2 =</ns1:t>
            </ns1:r>
            <ns1:r>
              <ns1:rPr sz="2000" kern="0" spc="3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12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47955" algn="l" rtl="0" eaLnBrk="0">
              <ns1:lnSpc>
                <ns1:spcPct val="88000"/>
              </ns1:lnSpc>
              <ns1:spcBef>
                <ns1:spcPts val="590"/>
              </ns1:spcBef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Path 4: A-C-F-I-J-K             Leng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 = 2+3+3+5+1+2 =</ns1:t>
            </ns1:r>
            <ns1:r>
              <ns1:rPr sz="2000" kern="0" spc="2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16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47320" algn="l" rtl="0" eaLnBrk="0">
              <ns1:lnSpc>
                <ns1:spcPct val="88000"/>
              </ns1:lnSpc>
              <ns1:spcBef>
                <ns1:spcPts val="590"/>
              </ns1:spcBef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Path 5: A-D-G-J-K     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Length = 2+4+6+1+2 =</ns1:t>
            </ns1:r>
            <ns1:r>
              <ns1:rPr sz="2000" kern="0" spc="2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15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51765" algn="l" rtl="0" eaLnBrk="0">
              <ns1:lnSpc>
                <ns1:spcPct val="88000"/>
              </ns1:lnSpc>
              <ns1:spcBef>
                <ns1:spcPts val="655"/>
              </ns1:spcBef>
            </ns1:pP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100" kern="0" spc="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critical</ns1:t>
            </ns1:r>
            <ns1:r>
              <ns1:rPr sz="2100" kern="0" spc="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path</ns1:t>
            </ns1:r>
            <ns1:r>
              <ns1:rPr sz="2100" kern="0" spc="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is</ns1:t>
            </ns1:r>
            <ns1:r>
              <ns1:rPr sz="2100" kern="0" spc="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Path</ns1:t>
            </ns1:r>
            <ns1:r>
              <ns1:rPr sz="2100" kern="0" spc="8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4: A-C-F-I-J-K</ns1:t>
            </ns1:r>
            <ns1:r>
              <ns1:rPr sz="2100" kern="0" spc="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with</ns1:t>
            </ns1:r>
            <ns1:r>
              <ns1:rPr sz="2100" kern="0" spc="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100" kern="0" spc="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total</ns1:t>
            </ns1:r>
            <ns1:r>
              <ns1:rPr sz="2100" kern="0" spc="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length</ns1:t>
            </ns1:r>
            <ns1:r>
              <ns1:rPr sz="2100" kern="0" spc="2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1</ns1:t>
            </ns1:r>
            <ns1:r>
              <ns1:rPr sz="2100" kern="0" spc="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6.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5000"/>
              </ns1:lnSpc>
            </ns1:pPr>
            <ns1:endParaRPr sz="4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r" rtl="0" eaLnBrk="0">
              <ns1:lnSpc>
                <ns1:spcPct val="86000"/>
              </ns1:lnSpc>
              <ns1:spcBef>
                <ns1:spcPts val="0"/>
              </ns1:spcBef>
            </ns1:pPr>
            <ns1:r>
              <ns1:rPr sz="1000" kern="0" spc="-1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12</ns1:t>
            </ns1: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pic>
        <ns0:nvPicPr>
          <ns0:cNvPr id="232" name="picture 232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549909" y="2051304"/>
            <ns1:ext cx="8219440" cy="2403855"/>
          </ns1:xfrm>
          <ns1:prstGeom prst="rect">
            <ns1:avLst/>
          </ns1:prstGeom>
        </ns0:spPr>
      </ns0:pic>
      <ns0:sp>
        <ns0:nvSpPr>
          <ns0:cNvPr id="234" name="textbox 234"/>
          <ns0:cNvSpPr/>
          <ns0:nvPr/>
        </ns0:nvSpPr>
        <ns0:spPr>
          <ns1:xfrm>
            <ns1:off x="169759" y="218897"/>
            <ns1:ext cx="6187440" cy="50609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8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Exercise 3: Critical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Path</ns1:t>
            </ns1:r>
            <ns1:r>
              <ns1:rPr sz="3600" kern="0" spc="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Analysis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28" name="group 28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236" name="path 236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238" name="path 238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240" name="textbox 240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12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242" name="rect 242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244" name="textbox 244"/>
          <ns0:cNvSpPr/>
          <ns0:nvPr/>
        </ns0:nvSpPr>
        <ns0:spPr>
          <ns1:xfrm>
            <ns1:off x="333681" y="1151389"/>
            <ns1:ext cx="8595359" cy="483870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90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9000"/>
              </ns1:lnSpc>
            </ns1:pPr>
            <ns1:r>
              <ns1:rPr sz="1900" kern="0" spc="3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3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What does the critical path mean?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79780" indent="-289560" algn="l" rtl="0" eaLnBrk="0">
              <ns1:lnSpc>
                <ns1:spcPct val="88000"/>
              </ns1:lnSpc>
              <ns1:spcBef>
                <ns1:spcPts val="148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Even though the critical path is the longest path, it repres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ents the </ns1:t>
            </ns1:r>
            <ns1:r>
              <ns1:rPr sz="2000" kern="0" spc="-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shortest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time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required to complete a project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(</ns1:t>
            </ns1:r>
            <ns1:r>
              <ns1:rPr sz="2000" kern="0" spc="-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agree?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)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90220" algn="l" rtl="0" eaLnBrk="0">
              <ns1:lnSpc>
                <ns1:spcPct val="88000"/>
              </ns1:lnSpc>
              <ns1:spcBef>
                <ns1:spcPts val="1470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If</ns1:t>
            </ns1:r>
            <ns1:r>
              <ns1:rPr sz="2000" kern="0" spc="-1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one or more activities on the critical path take longer than planned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</ns1:t>
            </ns1:r>
            <ns1:r>
              <ns1:rPr sz="2000" kern="0" spc="-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82320" indent="-3175" algn="l" rtl="0" eaLnBrk="0">
              <ns1:lnSpc>
                <ns1:spcPct val="88000"/>
              </ns1:lnSpc>
              <ns1:spcBef>
                <ns1:spcPts val="295"/>
              </ns1:spcBef>
            </ns1:pP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whole</ns1:t>
            </ns1:r>
            <ns1:r>
              <ns1:rPr sz="2000" kern="0" spc="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</ns1:t>
            </ns1:r>
            <ns1:r>
              <ns1:rPr sz="2000" kern="0" spc="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schedule</ns1:t>
            </ns1:r>
            <ns1:r>
              <ns1:rPr sz="2000" kern="0" spc="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will</ns1:t>
            </ns1:r>
            <ns1:r>
              <ns1:rPr sz="2000" kern="0" spc="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slip</ns1:t>
            </ns1:r>
            <ns1:r>
              <ns1:rPr sz="2000" kern="0" spc="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unless</ns1:t>
            </ns1:r>
            <ns1:r>
              <ns1:rPr sz="2000" b="1" i="1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000" b="1" i="1" kern="0" spc="-17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</ns1:t>
            </ns1:r>
            <ns1:r>
              <ns1:rPr sz="2000" b="1" i="1" kern="0" spc="-9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manager</ns1:t>
            </ns1:r>
            <ns1:r>
              <ns1:rPr sz="2000" b="1" i="1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takes</ns1:t>
            </ns1:r>
            <ns1:r>
              <ns1:rPr sz="2000" b="1" i="1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corrective </ns1:t>
            </ns1:r>
            <ns1:r>
              <ns1:rPr sz="2000" b="1" i="1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actions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2700" algn="l" rtl="0" eaLnBrk="0">
              <ns1:lnSpc>
                <ns1:spcPct val="89000"/>
              </ns1:lnSpc>
              <ns1:spcBef>
                <ns1:spcPts val="1590"/>
              </ns1:spcBef>
            </ns1:pPr>
            <ns1:r>
              <ns1:rPr sz="1900" kern="0" spc="3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50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Additional remarks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89330" indent="-509270" algn="l" rtl="0" eaLnBrk="0">
              <ns1:lnSpc>
                <ns1:spcPct val="88000"/>
              </ns1:lnSpc>
              <ns1:spcBef>
                <ns1:spcPts val="1785"/>
              </ns1:spcBef>
            </ns1:pPr>
            <ns1:r>
              <ns1:rPr sz="15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i. 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critical path is concerned with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time</ns1:t>
            </ns1:r>
            <ns1:r>
              <ns1:rPr sz="2000" kern="0" spc="15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dimension</ns1:t>
            </ns1:r>
            <ns1:r>
              <ns1:rPr sz="2000" kern="0" spc="5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000" kern="0" spc="-1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 project. The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word “</ns1:t>
            </ns1:r>
            <ns1:r>
              <ns1:rPr sz="20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critical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” does not mean that it includes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all cr</ns1:t>
            </ns1:r>
            <ns1:r>
              <ns1:rPr sz="2000" i="1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itical activities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89330" indent="-509270" algn="l" rtl="0" eaLnBrk="0">
              <ns1:lnSpc>
                <ns1:spcPct val="88000"/>
              </ns1:lnSpc>
              <ns1:spcBef>
                <ns1:spcPts val="1775"/>
              </ns1:spcBef>
            </ns1:pPr>
            <ns1:r>
              <ns1:rPr sz="15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ii.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 project can have more than one critical path, when two or more paths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have the same longest total du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ration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5000"/>
              </ns1:lnSpc>
            </ns1:pPr>
            <ns1:endParaRPr sz="14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996950" indent="-516890" algn="l" rtl="0" eaLnBrk="0">
              <ns1:lnSpc>
                <ns1:spcPct val="88000"/>
              </ns1:lnSpc>
            </ns1:pPr>
            <ns1:r>
              <ns1:rPr sz="15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iii.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critical path on a project can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change</ns1:t>
            </ns1:r>
            <ns1:r>
              <ns1:rPr sz="2000" kern="0" spc="6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as</ns1:t>
            </ns1:r>
            <ns1:r>
              <ns1:rPr sz="2000" kern="0" spc="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project progresses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if</ns1:t>
            </ns1:r>
            <ns1:r>
              <ns1:rPr sz="2000" kern="0" spc="-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some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activities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NOT</ns1:t>
            </ns1:r>
            <ns1:r>
              <ns1:rPr sz="2000" i="1" kern="0" spc="-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on it take longer than planned to be finis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hed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pic>
        <ns0:nvPicPr>
          <ns0:cNvPr id="246" name="picture 246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824369" y="2367930"/>
            <ns1:ext cx="135255" cy="211073"/>
          </ns1:xfrm>
          <ns1:prstGeom prst="rect">
            <ns1:avLst/>
          </ns1:prstGeom>
        </ns0:spPr>
      </ns0:pic>
      <ns0:pic>
        <ns0:nvPicPr>
          <ns0:cNvPr id="248" name="picture 248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824371" y="1644024"/>
            <ns1:ext cx="135254" cy="211073"/>
          </ns1:xfrm>
          <ns1:prstGeom prst="rect">
            <ns1:avLst/>
          </ns1:prstGeom>
        </ns0:spPr>
      </ns0:pic>
      <ns0:sp>
        <ns0:nvSpPr>
          <ns0:cNvPr id="250" name="textbox 250"/>
          <ns0:cNvSpPr/>
          <ns0:nvPr/>
        </ns0:nvSpPr>
        <ns0:spPr>
          <ns1:xfrm>
            <ns1:off x="176617" y="218897"/>
            <ns1:ext cx="6714490" cy="50038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7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7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Critical Path Method (CPM)</ns1:t>
            </ns1:r>
            <ns1:r>
              <ns1:rPr sz="3600" kern="0" spc="13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(3 of</ns1:t>
            </ns1:r>
            <ns1:r>
              <ns1:rPr sz="3600" kern="0" spc="-2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3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30" name="group 30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252" name="path 252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254" name="path 254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258" name="textbox 258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260" name="textbox 260"/>
          <ns0:cNvSpPr/>
          <ns0:nvPr/>
        </ns0:nvSpPr>
        <ns0:spPr>
          <ns1:xfrm>
            <ns1:off x="9042709" y="6830611"/>
            <ns1:ext cx="166370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6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6000"/>
              </ns1:lnSpc>
            </ns1:pPr>
            <ns1:r>
              <ns1:rPr sz="1000" kern="0" spc="-1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13</ns1:t>
            </ns1: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13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262" name="rect 262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264" name="rect 264"/>
          <ns0:cNvSpPr/>
          <ns0:nvPr/>
        </ns0:nvSpPr>
        <ns0:spPr>
          <ns1:xfrm>
            <ns1:off x="1073543" y="3093732"/>
            <ns1:ext cx="6929628" cy="281940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266" name="rect 266"/>
          <ns0:cNvSpPr/>
          <ns0:nvPr/>
        </ns0:nvSpPr>
        <ns0:spPr>
          <ns1:xfrm>
            <ns1:off x="3902087" y="3855733"/>
            <ns1:ext cx="3163824" cy="281939"/>
          </ns1:xfrm>
          <ns1:prstGeom prst="rect">
            <ns1:avLst/>
          </ns1:prstGeom>
          <ns1:solidFill>
            <ns1:srgbClr val="CFFFC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268" name="rect 268"/>
          <ns0:cNvSpPr/>
          <ns0:nvPr/>
        </ns0:nvSpPr>
        <ns0:spPr>
          <ns1:xfrm>
            <ns1:off x="7513967" y="2788932"/>
            <ns1:ext cx="824483" cy="281940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270" name="rect 270"/>
          <ns0:cNvSpPr/>
          <ns0:nvPr/>
        </ns0:nvSpPr>
        <ns0:spPr>
          <ns1:xfrm>
            <ns1:off x="2141867" y="3855733"/>
            <ns1:ext cx="1760220" cy="281939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272" name="textbox 272"/>
          <ns0:cNvSpPr/>
          <ns0:nvPr/>
        </ns0:nvSpPr>
        <ns0:spPr>
          <ns1:xfrm>
            <ns1:off x="162444" y="-55423"/>
            <ns1:ext cx="8743950" cy="548068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8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Using Critical Path Analysis to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Make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38735" algn="l" rtl="0" eaLnBrk="0">
              <ns1:lnSpc>
                <ns1:spcPct val="87000"/>
              </ns1:lnSpc>
              <ns1:spcBef>
                <ns1:spcPts val="520"/>
              </ns1:spcBef>
              <ns1:tabLst>
                <ns1:tab pos="8730615" algn="l"/>
              </ns1:tabLst>
            </ns1:pPr>
            <ns1:r>
              <ns1:rPr sz="3600" u="sng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Schedule Trade-Offs </ns1:t>
            </ns1:r>
            <ns1:r>
              <ns1:rPr sz="3600" u="sng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(1</ns1:t>
            </ns1:r>
            <ns1:r>
              <ns1:rPr sz="3600" u="sng" kern="0" spc="1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u="sng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u="sng" kern="0" spc="-3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u="sng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4)</ns1:t>
            </ns1:r>
            <ns1:r>
              <ns1:rPr sz="3600" u="sng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88950" indent="-343535" algn="l" rtl="0" eaLnBrk="0">
              <ns1:lnSpc>
                <ns1:spcPct val="97000"/>
              </ns1:lnSpc>
              <ns1:spcBef>
                <ns1:spcPts val="1445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9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Knowing the critical path throughout the life of</ns1:t>
            </ns1:r>
            <ns1:r>
              <ns1:rPr sz="2100" kern="0" spc="-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 p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roject can help project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managers make schedule trade-of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500380" indent="-354965" algn="l" rtl="0" eaLnBrk="0">
              <ns1:lnSpc>
                <ns1:spcPct val="97000"/>
              </ns1:lnSpc>
              <ns1:spcBef>
                <ns1:spcPts val="1590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51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 technique that helps make sch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edule trade-offs is </ns1:t>
            </ns1:r>
            <ns1:r>
              <ns1:rPr sz="2100" kern="0" spc="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determining the</ns1:t>
            </ns1:r>
            <ns1:r>
              <ns1:rPr sz="2100" kern="0" spc="1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free</ns1:t>
            </ns1:r>
            <ns1:r>
              <ns1:rPr sz="21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</ns1:t>
            </ns1:r>
            <ns1:r>
              <ns1:rPr sz="2100" kern="0" spc="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slack and total slack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</ns1:t>
            </ns1:r>
            <ns1:r>
              <ns1:rPr sz="2100" kern="0" spc="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each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activit</ns1:t>
            </ns1:r>
            <ns1:r>
              <ns1:rPr sz="21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y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15670" indent="-292100" algn="l" rtl="0" eaLnBrk="0">
              <ns1:lnSpc>
                <ns1:spcPct val="88000"/>
              </ns1:lnSpc>
              <ns1:spcBef>
                <ns1:spcPts val="1785"/>
              </ns1:spcBef>
              <ns1:tabLst>
                <ns1:tab pos="758825" algn="l"/>
              </ns1:tabLst>
            </ns1:pP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Free slack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or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float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is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amount of</ns1:t>
            </ns1:r>
            <ns1:r>
              <ns1:rPr sz="2000" kern="0" spc="-20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time an</ns1:t>
            </ns1:r>
            <ns1:r>
              <ns1:rPr sz="2000" kern="0" spc="7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activity</ns1:t>
            </ns1:r>
            <ns1:r>
              <ns1:rPr sz="2000" kern="0" spc="6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can be</ns1:t>
            </ns1:r>
            <ns1:r>
              <ns1:rPr sz="2000" kern="0" spc="5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delay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ed </ns1:t>
            </ns1:r>
            <ns1:r>
              <ns1:rPr sz="2000" i="1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without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delaying</ns1:t>
            </ns1:r>
            <ns1:r>
              <ns1:rPr sz="2000" i="1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000" i="1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early</ns1:t>
            </ns1:r>
            <ns1:r>
              <ns1:rPr sz="2000" i="1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start</ns1:t>
            </ns1:r>
            <ns1:r>
              <ns1:rPr sz="2000" i="1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(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</ns1:t>
            </ns1:r>
            <ns1:r>
              <ns1:rPr sz="2000" i="1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)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000" i="1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any</ns1:t>
            </ns1:r>
            <ns1:r>
              <ns1:rPr sz="2000" i="1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immediately</ns1:t>
            </ns1:r>
            <ns1:r>
              <ns1:rPr sz="2000" i="1" kern="0" spc="-3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following</ns1:t>
            </ns1:r>
            <ns1:r>
              <ns1:rPr sz="2000" i="1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activities</ns1:t>
            </ns1:r>
            <ns1:r>
              <ns1:rPr sz="2000" i="1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20115" indent="-296545" algn="l" rtl="0" eaLnBrk="0">
              <ns1:lnSpc>
                <ns1:spcPct val="88000"/>
              </ns1:lnSpc>
              <ns1:spcBef>
                <ns1:spcPts val="1775"/>
              </ns1:spcBef>
              <ns1:tabLst>
                <ns1:tab pos="758825" algn="l"/>
              </ns1:tabLst>
            </ns1:pP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Total slack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or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float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is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amount of</ns1:t>
            </ns1:r>
            <ns1:r>
              <ns1:rPr sz="2000" kern="0" spc="-20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time an</ns1:t>
            </ns1:r>
            <ns1:r>
              <ns1:rPr sz="2000" kern="0" spc="7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tivity</ns1:t>
            </ns1:r>
            <ns1:r>
              <ns1:rPr sz="2000" kern="0" spc="5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can be</ns1:t>
            </ns1:r>
            <ns1:r>
              <ns1:rPr sz="2000" kern="0" spc="6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delayed</ns1:t>
            </ns1:r>
            <ns1:r>
              <ns1:rPr sz="2000" kern="0" spc="6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from its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early</ns1:t>
            </ns1:r>
            <ns1:r>
              <ns1:rPr sz="2000" kern="0" spc="1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start</ns1:t>
            </ns1:r>
            <ns1:r>
              <ns1:rPr sz="2000" kern="0" spc="1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without</ns1:t>
            </ns1:r>
            <ns1:r>
              <ns1:rPr sz="2000" i="1" kern="0" spc="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delaying</ns1:t>
            </ns1:r>
            <ns1:r>
              <ns1:rPr sz="2000" i="1" kern="0" spc="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000" i="1" kern="0" spc="-2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planned</ns1:t>
            </ns1:r>
            <ns1:r>
              <ns1:rPr sz="2000" i="1" kern="0" spc="-3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</ns1:t>
            </ns1:r>
            <ns1:r>
              <ns1:rPr sz="2000" i="1" kern="0" spc="-4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finish</ns1:t>
            </ns1:r>
            <ns1:r>
              <ns1:rPr sz="2000" i="1" kern="0" spc="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date</ns1:t>
            </ns1:r>
            <ns1:r>
              <ns1:rPr sz="2000" i="1" kern="0" spc="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623570" algn="l" rtl="0" eaLnBrk="0">
              <ns1:lnSpc>
                <ns1:spcPct val="88000"/>
              </ns1:lnSpc>
              <ns1:spcBef>
                <ns1:spcPts val="1770"/>
              </ns1:spcBef>
              <ns1:tabLst>
                <ns1:tab pos="758825" algn="l"/>
              </ns1:tabLst>
            </ns1:pP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i="1" kern="0" spc="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Free slack of an activity cannot be greater than its total slack.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8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496570" indent="-351155" algn="l" rtl="0" eaLnBrk="0">
              <ns1:lnSpc>
                <ns1:spcPct val="97000"/>
              </ns1:lnSpc>
              <ns1:spcBef>
                <ns1:spcPts val="5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9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 managers calcu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late free and total slacks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100" kern="0" spc="-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all</ns1:t>
            </ns1:r>
            <ns1:r>
              <ns1:rPr sz="21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activities by</ns1:t>
            </ns1:r>
            <ns1:r>
              <ns1:rPr sz="2100" kern="0" spc="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doing</ns1:t>
            </ns1:r>
            <ns1:r>
              <ns1:rPr sz="21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 forward and backward pass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through a network diagram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pic>
        <ns0:nvPicPr>
          <ns0:cNvPr id="274" name="picture 274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786269" y="4364370"/>
            <ns1:ext cx="135255" cy="211073"/>
          </ns1:xfrm>
          <ns1:prstGeom prst="rect">
            <ns1:avLst/>
          </ns1:prstGeom>
        </ns0:spPr>
      </ns0:pic>
      <ns0:pic>
        <ns0:nvPicPr>
          <ns0:cNvPr id="276" name="picture 276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786268" y="3602355"/>
            <ns1:ext cx="135255" cy="211073"/>
          </ns1:xfrm>
          <ns1:prstGeom prst="rect">
            <ns1:avLst/>
          </ns1:prstGeom>
        </ns0:spPr>
      </ns0:pic>
      <ns0:pic>
        <ns0:nvPicPr>
          <ns0:cNvPr id="278" name="picture 278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786269" y="2840356"/>
            <ns1:ext cx="135255" cy="211073"/>
          </ns1:xfrm>
          <ns1:prstGeom prst="rect">
            <ns1:avLst/>
          </ns1:prstGeom>
        </ns0:spPr>
      </ns0:pic>
      <ns0:sp>
        <ns0:nvSpPr>
          <ns0:cNvPr id="280" name="rect 280"/>
          <ns0:cNvSpPr/>
          <ns0:nvPr/>
        </ns0:nvSpPr>
        <ns0:spPr>
          <ns1:xfrm>
            <ns1:off x="6972300" y="910080"/>
            <ns1:ext cx="1920240" cy="193549"/>
          </ns1:xfrm>
          <ns1:prstGeom prst="rect">
            <ns1:avLst/>
          </ns1:prstGeom>
          <ns1:solidFill>
            <ns1:srgbClr val="B2B2B2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282" name="textbox 282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284" name="textbox 284"/>
          <ns0:cNvSpPr/>
          <ns0:nvPr/>
        </ns0:nvSpPr>
        <ns0:spPr>
          <ns1:xfrm>
            <ns1:off x="9042709" y="6830611"/>
            <ns1:ext cx="166370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6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6000"/>
              </ns1:lnSpc>
            </ns1:pPr>
            <ns1:r>
              <ns1:rPr sz="1000" kern="0" spc="-1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14</ns1:t>
            </ns1: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14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286" name="rect 286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288" name="rect 288"/>
          <ns0:cNvSpPr/>
          <ns0:nvPr/>
        </ns0:nvSpPr>
        <ns0:spPr>
          <ns1:xfrm>
            <ns1:off x="8029079" y="1927872"/>
            <ns1:ext cx="437390" cy="281940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290" name="rect 290"/>
          <ns0:cNvSpPr/>
          <ns0:nvPr/>
        </ns0:nvSpPr>
        <ns0:spPr>
          <ns1:xfrm>
            <ns1:off x="687973" y="1146063"/>
            <ns1:ext cx="1706879" cy="309369"/>
          </ns1:xfrm>
          <ns1:prstGeom prst="rect">
            <ns1:avLst/>
          </ns1:prstGeom>
          <ns1:solidFill>
            <ns1:srgbClr val="CFFFC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292" name="rect 292"/>
          <ns0:cNvSpPr/>
          <ns0:nvPr/>
        </ns0:nvSpPr>
        <ns0:spPr>
          <ns1:xfrm>
            <ns1:off x="8169287" y="2651772"/>
            <ns1:ext cx="580642" cy="281940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294" name="rect 294"/>
          <ns0:cNvSpPr/>
          <ns0:nvPr/>
        </ns0:nvSpPr>
        <ns0:spPr>
          <ns1:xfrm>
            <ns1:off x="7899539" y="4160533"/>
            <ns1:ext cx="566930" cy="281939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296" name="rect 296"/>
          <ns0:cNvSpPr/>
          <ns0:nvPr/>
        </ns0:nvSpPr>
        <ns0:spPr>
          <ns1:xfrm>
            <ns1:off x="1111643" y="5189233"/>
            <ns1:ext cx="1057657" cy="281940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298" name="rect 298"/>
          <ns0:cNvSpPr/>
          <ns0:nvPr/>
        </ns0:nvSpPr>
        <ns0:spPr>
          <ns1:xfrm>
            <ns1:off x="687973" y="3378723"/>
            <ns1:ext cx="1906523" cy="309369"/>
          </ns1:xfrm>
          <ns1:prstGeom prst="rect">
            <ns1:avLst/>
          </ns1:prstGeom>
          <ns1:solidFill>
            <ns1:srgbClr val="CFFFC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300" name="textbox 300"/>
          <ns0:cNvSpPr/>
          <ns0:nvPr/>
        </ns0:nvSpPr>
        <ns0:spPr>
          <ns1:xfrm>
            <ns1:off x="162444" y="-55423"/>
            <ns1:ext cx="8743950" cy="635698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8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Using Critical Path Analysis to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Make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38735" algn="l" rtl="0" eaLnBrk="0">
              <ns1:lnSpc>
                <ns1:spcPct val="87000"/>
              </ns1:lnSpc>
              <ns1:spcBef>
                <ns1:spcPts val="520"/>
              </ns1:spcBef>
              <ns1:tabLst>
                <ns1:tab pos="8730615" algn="l"/>
              </ns1:tabLst>
            </ns1:pPr>
            <ns1:r>
              <ns1:rPr sz="3600" u="sng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Schedule Trade-Offs </ns1:t>
            </ns1:r>
            <ns1:r>
              <ns1:rPr sz="3600" u="sng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(2</ns1:t>
            </ns1:r>
            <ns1:r>
              <ns1:rPr sz="3600" u="sng" kern="0" spc="1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u="sng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u="sng" kern="0" spc="-3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u="sng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4)</ns1:t>
            </ns1:r>
            <ns1:r>
              <ns1:rPr sz="3600" u="sng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535305" indent="-351790" algn="l" rtl="0" eaLnBrk="0">
              <ns1:lnSpc>
                <ns1:spcPct val="97000"/>
              </ns1:lnSpc>
              <ns1:spcBef>
                <ns1:spcPts val="1445"/>
              </ns1:spcBef>
            </ns1:pPr>
            <ns1:r>
              <ns1:rPr sz="1900" kern="0" spc="3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51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u="sng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 forward pass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determines </ns1:t>
            </ns1:r>
            <ns1:r>
              <ns1:rPr sz="2100" kern="0" spc="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early start</ns1:t>
            </ns1:r>
            <ns1:r>
              <ns1:rPr sz="2100" kern="0" spc="1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</ns1:t>
            </ns1:r>
            <ns1:r>
              <ns1:rPr sz="2100" kern="0" spc="1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early</ns1:t>
            </ns1:r>
            <ns1:r>
              <ns1:rPr sz="2100" kern="0" spc="12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finish</ns1:t>
            </ns1:r>
            <ns1:r>
              <ns1:rPr sz="2100" kern="0" spc="10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dat</ns1:t>
            </ns1:r>
            <ns1:r>
              <ns1:rPr sz="2100" kern="0" spc="2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</ns1:t>
            </ns1:r>
            <ns1:r>
              <ns1:rPr sz="2100" kern="0" spc="1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each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</ns1:t>
            </ns1:r>
            <ns1:r>
              <ns1:rPr sz="21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activity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48055" indent="-286385" algn="l" rtl="0" eaLnBrk="0">
              <ns1:lnSpc>
                <ns1:spcPct val="88000"/>
              </ns1:lnSpc>
              <ns1:spcBef>
                <ns1:spcPts val="1485"/>
              </ns1:spcBef>
              <ns1:tabLst>
                <ns1:tab pos="796925" algn="l"/>
              </ns1:tabLst>
            </ns1:pP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2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early start (ES) date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is the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earlie</ns1:t>
            </ns1:r>
            <ns1:r>
              <ns1:rPr sz="2000" b="1" i="1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st</ns1:t>
            </ns1:r>
            <ns1:r>
              <ns1:rPr sz="2000" b="1" i="1" kern="0" spc="-10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possible time an</ns1:t>
            </ns1:r>
            <ns1:r>
              <ns1:rPr sz="2000" kern="0" spc="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activity</ns1:t>
            </ns1:r>
            <ns1:r>
              <ns1:rPr sz="2000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can</ns1:t>
            </ns1:r>
            <ns1:r>
              <ns1:rPr sz="2000" kern="0" spc="10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start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based on the project network l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ogic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48055" indent="-286385" algn="l" rtl="0" eaLnBrk="0">
              <ns1:lnSpc>
                <ns1:spcPct val="88000"/>
              </ns1:lnSpc>
              <ns1:spcBef>
                <ns1:spcPts val="1475"/>
              </ns1:spcBef>
              <ns1:tabLst>
                <ns1:tab pos="796925" algn="l"/>
              </ns1:tabLst>
            </ns1:pP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2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early finish (EF) date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is the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earliest</ns1:t>
            </ns1:r>
            <ns1:r>
              <ns1:rPr sz="2000" b="1" i="1" kern="0" spc="-9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possib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le time an</ns1:t>
            </ns1:r>
            <ns1:r>
              <ns1:rPr sz="2000" kern="0" spc="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activity 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can</ns1:t>
            </ns1:r>
            <ns1:r>
              <ns1:rPr sz="2000" kern="0" spc="8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finish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based on the project network l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ogic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534670" indent="-351155" algn="l" rtl="0" eaLnBrk="0">
              <ns1:lnSpc>
                <ns1:spcPct val="97000"/>
              </ns1:lnSpc>
              <ns1:spcBef>
                <ns1:spcPts val="1285"/>
              </ns1:spcBef>
            </ns1:pPr>
            <ns1:r>
              <ns1:rPr sz="1900" kern="0" spc="30" dirty="0">
                <ns1:solidFill>
                  <ns1:srgbClr val="CCCC99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80" dirty="0">
                <ns1:solidFill>
                  <ns1:srgbClr val="CCCC99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u="sng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 backward pass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determines </ns1:t>
            </ns1:r>
            <ns1:r>
              <ns1:rPr sz="2100" kern="0" spc="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late start and late</ns1:t>
            </ns1:r>
            <ns1:r>
              <ns1:rPr sz="2100" kern="0" spc="1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finish</ns1:t>
            </ns1:r>
            <ns1:r>
              <ns1:rPr sz="2100" kern="0" spc="10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dates</ns1:t>
            </ns1:r>
            <ns1:r>
              <ns1:rPr sz="2100" kern="0" spc="1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each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activity in a</ns1:t>
            </ns1:r>
            <ns1:r>
              <ns1:rPr sz="2100" kern="0" spc="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</ns1:t>
            </ns1:r>
            <ns1:r>
              <ns1:rPr sz="21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imilar</ns1:t>
            </ns1:r>
            <ns1:r>
              <ns1:rPr sz="2100" kern="0" spc="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fashion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55675" indent="-294005" algn="l" rtl="0" eaLnBrk="0">
              <ns1:lnSpc>
                <ns1:spcPct val="88000"/>
              </ns1:lnSpc>
              <ns1:spcBef>
                <ns1:spcPts val="1485"/>
              </ns1:spcBef>
              <ns1:tabLst>
                <ns1:tab pos="796925" algn="l"/>
              </ns1:tabLst>
            </ns1:pP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2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late start (LS) date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is the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latest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possi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ble time an</ns1:t>
            </ns1:r>
            <ns1:r>
              <ns1:rPr sz="2000" kern="0" spc="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activity might 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begin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</ns1:t>
            </ns1:r>
            <ns1:r>
              <ns1:rPr sz="2000" b="1" i="1" kern="0" spc="2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without delaying the</ns1:t>
            </ns1:r>
            <ns1:r>
              <ns1:rPr sz="2000" b="1" i="1" kern="0" spc="-25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b="1" i="1" kern="0" spc="2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</ns1:t>
            </ns1:r>
            <ns1:r>
              <ns1:rPr sz="2000" b="1" i="1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ject</ns1:t>
            </ns1:r>
            <ns1:r>
              <ns1:rPr sz="2000" b="1" i="1" kern="0" spc="-42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b="1" i="1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finish date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56945" indent="-295275" algn="l" rtl="0" eaLnBrk="0">
              <ns1:lnSpc>
                <ns1:spcPct val="88000"/>
              </ns1:lnSpc>
              <ns1:spcBef>
                <ns1:spcPts val="1475"/>
              </ns1:spcBef>
              <ns1:tabLst>
                <ns1:tab pos="796925" algn="l"/>
              </ns1:tabLst>
            </ns1:pP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2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late finish (LF) date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is the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la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test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possible time an</ns1:t>
            </ns1:r>
            <ns1:r>
              <ns1:rPr sz="2000" kern="0" spc="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activity</ns1:t>
            </ns1:r>
            <ns1:r>
              <ns1:rPr sz="2000" kern="0" spc="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can be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   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completed</ns1:t>
            </ns1:r>
            <ns1:r>
              <ns1:rPr sz="2000" kern="0" spc="1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without</ns1:t>
            </ns1:r>
            <ns1:r>
              <ns1:rPr sz="2000" i="1" kern="0" spc="1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delaying</ns1:t>
            </ns1:r>
            <ns1:r>
              <ns1:rPr sz="2000" i="1" kern="0" spc="1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000" i="1" kern="0" spc="-2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</ns1:t>
            </ns1:r>
            <ns1:r>
              <ns1:rPr sz="2000" i="1" kern="0" spc="-42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finish</ns1:t>
            </ns1:r>
            <ns1:r>
              <ns1:rPr sz="2000" i="1" kern="0" spc="1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date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1000"/>
              </ns1:lnSpc>
            </ns1:pPr>
            <ns1:endParaRPr sz="13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7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535940" indent="-352425" algn="l" rtl="0" eaLnBrk="0">
              <ns1:lnSpc>
                <ns1:spcPct val="97000"/>
              </ns1:lnSpc>
            </ns1:pPr>
            <ns1:r>
              <ns1:rPr sz="1900" kern="0" spc="40" dirty="0">
                <ns1:solidFill>
                  <ns1:srgbClr val="CCCC99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520" dirty="0">
                <ns1:solidFill>
                  <ns1:srgbClr val="CCCC99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Understanding how to create and use slack informa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tion provides a basis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 negotiating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 schedules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pic>
        <ns0:nvPicPr>
          <ns0:cNvPr id="302" name="picture 302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824372" y="4935868"/>
            <ns1:ext cx="135255" cy="211073"/>
          </ns1:xfrm>
          <ns1:prstGeom prst="rect">
            <ns1:avLst/>
          </ns1:prstGeom>
        </ns0:spPr>
      </ns0:pic>
      <ns0:pic>
        <ns0:nvPicPr>
          <ns0:cNvPr id="304" name="picture 304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824365" y="4211969"/>
            <ns1:ext cx="135255" cy="211073"/>
          </ns1:xfrm>
          <ns1:prstGeom prst="rect">
            <ns1:avLst/>
          </ns1:prstGeom>
        </ns0:spPr>
      </ns0:pic>
      <ns0:pic>
        <ns0:nvPicPr>
          <ns0:cNvPr id="306" name="picture 306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21600000">
            <ns1:off x="824370" y="2703205"/>
            <ns1:ext cx="135255" cy="211073"/>
          </ns1:xfrm>
          <ns1:prstGeom prst="rect">
            <ns1:avLst/>
          </ns1:prstGeom>
        </ns0:spPr>
      </ns0:pic>
      <ns0:pic>
        <ns0:nvPicPr>
          <ns0:cNvPr id="308" name="picture 308"/>
          <ns0:cNvPicPr>
            <ns1:picLocks noChangeAspect="1"/>
          </ns0:cNvPicPr>
          <ns0:nvPr/>
        </ns0:nvPicPr>
        <ns0:blipFill>
          <ns1:blip ns2:embed="rId4"/>
          <ns1:stretch>
            <ns1:fillRect/>
          </ns1:stretch>
        </ns0:blipFill>
        <ns0:spPr>
          <ns1:xfrm rot="21600000">
            <ns1:off x="824372" y="1979304"/>
            <ns1:ext cx="135255" cy="211073"/>
          </ns1:xfrm>
          <ns1:prstGeom prst="rect">
            <ns1:avLst/>
          </ns1:prstGeom>
        </ns0:spPr>
      </ns0:pic>
      <ns0:sp>
        <ns0:nvSpPr>
          <ns0:cNvPr id="312" name="rect 312"/>
          <ns0:cNvSpPr/>
          <ns0:nvPr/>
        </ns0:nvSpPr>
        <ns0:spPr>
          <ns1:xfrm>
            <ns1:off x="6972300" y="910080"/>
            <ns1:ext cx="1920240" cy="193549"/>
          </ns1:xfrm>
          <ns1:prstGeom prst="rect">
            <ns1:avLst/>
          </ns1:prstGeom>
          <ns1:solidFill>
            <ns1:srgbClr val="B2B2B2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314" name="textbox 314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316" name="textbox 316"/>
          <ns0:cNvSpPr/>
          <ns0:nvPr/>
        </ns0:nvSpPr>
        <ns0:spPr>
          <ns1:xfrm>
            <ns1:off x="9042709" y="6830611"/>
            <ns1:ext cx="166370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6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6000"/>
              </ns1:lnSpc>
            </ns1:pPr>
            <ns1:r>
              <ns1:rPr sz="1000" kern="0" spc="-1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15</ns1:t>
            </ns1: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15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318" name="rect 318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pic>
        <ns0:nvPicPr>
          <ns0:cNvPr id="320" name="picture 320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1600200" y="2569718"/>
            <ns1:ext cx="6356604" cy="4459222"/>
          </ns1:xfrm>
          <ns1:prstGeom prst="rect">
            <ns1:avLst/>
          </ns1:prstGeom>
        </ns0:spPr>
      </ns0:pic>
      <ns0:sp>
        <ns0:nvSpPr>
          <ns0:cNvPr id="322" name="textbox 322"/>
          <ns0:cNvSpPr/>
          <ns0:nvPr/>
        </ns0:nvSpPr>
        <ns0:spPr>
          <ns1:xfrm>
            <ns1:off x="333681" y="1151389"/>
            <ns1:ext cx="8536940" cy="137160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5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364490" indent="-351790" algn="l" rtl="0" eaLnBrk="0">
              <ns1:lnSpc>
                <ns1:spcPct val="97000"/>
              </ns1:lnSpc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5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Figure</ns1:t>
            </ns1:r>
            <ns1:r>
              <ns1:rPr sz="2100" kern="0" spc="1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6-9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shows</ns1:t>
            </ns1:r>
            <ns1:r>
              <ns1:rPr sz="2100" kern="0" spc="1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</ns1:t>
            </ns1:r>
            <ns1:r>
              <ns1:rPr sz="2100" kern="0" spc="1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simple</ns1:t>
            </ns1:r>
            <ns1:r>
              <ns1:rPr sz="2100" kern="0" spc="1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network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diagram</ns1:t>
            </ns1:r>
            <ns1:r>
              <ns1:rPr sz="2100" kern="0" spc="1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with</ns1:t>
            </ns1:r>
            <ns1:r>
              <ns1:rPr sz="2100" kern="0" spc="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EE</ns1:t>
            </ns1:r>
            <ns1:r>
              <ns1:rPr sz="2100" kern="0" spc="1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</ns1:t>
            </ns1:r>
            <ns1:r>
              <ns1:rPr sz="2100" kern="0" spc="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EF</ns1:t>
            </ns1:r>
            <ns1:r>
              <ns1:rPr sz="2100" kern="0" spc="1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</ns1:t>
            </ns1:r>
            <ns1:r>
              <ns1:rPr sz="2100" kern="0" spc="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LS</ns1:t>
            </ns1:r>
            <ns1:r>
              <ns1:rPr sz="2100" kern="0" spc="1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</ns1:t>
            </ns1:r>
            <ns1:r>
              <ns1:rPr sz="21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</ns1:t>
            </ns1:r>
            <ns1:r>
              <ns1:rPr sz="2100" kern="0" spc="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LF</ns1:t>
            </ns1:r>
            <ns1:r>
              <ns1:rPr sz="2100" kern="0" spc="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each of</ns1:t>
            </ns1:r>
            <ns1:r>
              <ns1:rPr sz="2100" kern="0" spc="-1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three project activ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ities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3000"/>
              </ns1:lnSpc>
            </ns1:pPr>
            <ns1:endParaRPr sz="12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779780" indent="-289560" algn="l" rtl="0" eaLnBrk="0">
              <ns1:lnSpc>
                <ns1:spcPct val="88000"/>
              </ns1:lnSpc>
              <ns1:spcBef>
                <ns1:spcPts val="0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No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slack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on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tasks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both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free</ns1:t>
            </ns1:r>
            <ns1:r>
              <ns1:rPr sz="2000" kern="0" spc="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slack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2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(=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</ns1:t>
            </ns1:r>
            <ns1:r>
              <ns1:rPr sz="2000" kern="0" spc="5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ofC</ns1:t>
            </ns1:r>
            <ns1:r>
              <ns1:rPr sz="2000" kern="0" spc="2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–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EF</ns1:t>
            </ns1:r>
            <ns1:r>
              <ns1:rPr sz="2000" kern="0" spc="7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000" kern="0" spc="-2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</ns1:t>
            </ns1:r>
            <ns1:r>
              <ns1:rPr sz="2000" kern="0" spc="2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)</ns1:t>
            </ns1:r>
            <ns1:r>
              <ns1:rPr sz="2000" kern="0" spc="7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total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slack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(=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LF</ns1:t>
            </ns1:r>
            <ns1:r>
              <ns1:rPr sz="2000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ofA</ns1:t>
            </ns1:r>
            <ns1:r>
              <ns1:rPr sz="2000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–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EF</ns1:t>
            </ns1:r>
            <ns1:r>
              <ns1:rPr sz="2000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000" kern="0" spc="-20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</ns1:t>
            </ns1:r>
            <ns1:r>
              <ns1:rPr sz="2000" kern="0" spc="2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)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task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</ns1:t>
            </ns1:r>
            <ns1:r>
              <ns1:rPr sz="2000" kern="0" spc="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are</ns1:t>
            </ns1:r>
            <ns1:r>
              <ns1:rPr sz="2000" kern="0" spc="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5</ns1:t>
            </ns1:r>
            <ns1:r>
              <ns1:rPr sz="2000" kern="0" spc="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days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pic>
        <ns0:nvPicPr>
          <ns0:cNvPr id="324" name="picture 324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824371" y="1979304"/>
            <ns1:ext cx="135254" cy="211073"/>
          </ns1:xfrm>
          <ns1:prstGeom prst="rect">
            <ns1:avLst/>
          </ns1:prstGeom>
        </ns0:spPr>
      </ns0:pic>
      <ns0:sp>
        <ns0:nvSpPr>
          <ns0:cNvPr id="326" name="textbox 326"/>
          <ns0:cNvSpPr/>
          <ns0:nvPr/>
        </ns0:nvSpPr>
        <ns0:spPr>
          <ns1:xfrm>
            <ns1:off x="162444" y="-55423"/>
            <ns1:ext cx="8743950" cy="106171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8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Using Critical Path Analysis to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Make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38735" algn="l" rtl="0" eaLnBrk="0">
              <ns1:lnSpc>
                <ns1:spcPct val="87000"/>
              </ns1:lnSpc>
              <ns1:spcBef>
                <ns1:spcPts val="520"/>
              </ns1:spcBef>
              <ns1:tabLst>
                <ns1:tab pos="8730615" algn="l"/>
              </ns1:tabLst>
            </ns1:pPr>
            <ns1:r>
              <ns1:rPr sz="3600" u="sng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Schedule Trade-Offs </ns1:t>
            </ns1:r>
            <ns1:r>
              <ns1:rPr sz="3600" u="sng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(3</ns1:t>
            </ns1:r>
            <ns1:r>
              <ns1:rPr sz="3600" u="sng" kern="0" spc="1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u="sng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u="sng" kern="0" spc="-3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u="sng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4)</ns1:t>
            </ns1:r>
            <ns1:r>
              <ns1:rPr sz="3600" u="sng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sp>
        <ns0:nvSpPr>
          <ns0:cNvPr id="328" name="rect 328"/>
          <ns0:cNvSpPr/>
          <ns0:nvPr/>
        </ns0:nvSpPr>
        <ns0:spPr>
          <ns1:xfrm>
            <ns1:off x="6972300" y="910080"/>
            <ns1:ext cx="1920240" cy="193549"/>
          </ns1:xfrm>
          <ns1:prstGeom prst="rect">
            <ns1:avLst/>
          </ns1:prstGeom>
          <ns1:solidFill>
            <ns1:srgbClr val="B2B2B2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330" name="textbox 330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332" name="textbox 332"/>
          <ns0:cNvSpPr/>
          <ns0:nvPr/>
        </ns0:nvSpPr>
        <ns0:spPr>
          <ns1:xfrm>
            <ns1:off x="9042709" y="6830611"/>
            <ns1:ext cx="166370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6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6000"/>
              </ns1:lnSpc>
            </ns1:pPr>
            <ns1:r>
              <ns1:rPr sz="1000" kern="0" spc="-1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16</ns1:t>
            </ns1: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16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www.wps.cn/officeDocument/2017/drawingmlCustomData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334" name="rect 334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graphicFrame>
        <ns0:nvGraphicFramePr>
          <ns0:cNvPr id="336" name="table 336"/>
          <ns0:cNvGraphicFramePr>
            <ns1:graphicFrameLocks noGrp="1"/>
          </ns0:cNvGraphicFramePr>
          <ns0:nvPr/>
        </ns0:nvGraphicFramePr>
        <ns0:xfrm>
          <ns1:off x="908050" y="1990522"/>
          <ns1:ext cx="7480300" cy="4338320"/>
        </ns0:xfrm>
        <ns1:graphic>
          <ns1:graphicData uri="http://schemas.openxmlformats.org/drawingml/2006/table">
            <ns1:tbl>
              <ns1:tblPr/>
              <ns1:tblGrid>
                <ns1:gridCol w="1073150"/>
                <ns1:gridCol w="1066800"/>
                <ns1:gridCol w="1066800"/>
                <ns1:gridCol w="1066800"/>
                <ns1:gridCol w="1066800"/>
                <ns1:gridCol w="1066800"/>
                <ns1:gridCol w="1073150"/>
              </ns1:tblGrid>
              <ns1:tr h="675005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7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99060" algn="l" rtl="0" eaLnBrk="0">
                        <ns1:lnSpc>
                          <ns1:spcPct val="72000"/>
                        </ns1:lnSpc>
                        <ns1:spcBef>
                          <ns1:spcPts val="5"/>
                        </ns1:spcBef>
                      </ns1:pPr>
                      <ns1:r>
                        <ns1:rPr sz="1800" b="1" kern="0" spc="-4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Task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  <ns1:p>
                      <ns1:pPr algn="l" rtl="0" eaLnBrk="0">
                        <ns1:lnSpc>
                          <ns1:spcPct val="113000"/>
                        </ns1:lnSpc>
                      </ns1:pPr>
                      <ns1:endParaRPr sz="5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13030" algn="l" rtl="0" eaLnBrk="0">
                        <ns1:lnSpc>
                          <ns1:spcPct val="67000"/>
                        </ns1:lnSpc>
                        <ns1:spcBef>
                          <ns1:spcPts val="0"/>
                        </ns1:spcBef>
                      </ns1:pPr>
                      <ns1:r>
                        <ns1:rPr sz="1800" b="1" kern="0" spc="-4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Name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0098D4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7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6680" algn="l" rtl="0" eaLnBrk="0">
                        <ns1:lnSpc>
                          <ns1:spcPct val="72000"/>
                        </ns1:lnSpc>
                        <ns1:spcBef>
                          <ns1:spcPts val="5"/>
                        </ns1:spcBef>
                      </ns1:pPr>
                      <ns1:r>
                        <ns1:rPr sz="1800" b="1" kern="0" spc="-4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Early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  <ns1:p>
                      <ns1:pPr algn="l" rtl="0" eaLnBrk="0">
                        <ns1:lnSpc>
                          <ns1:spcPct val="109000"/>
                        </ns1:lnSpc>
                      </ns1:pPr>
                      <ns1:endParaRPr sz="5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98425" algn="l" rtl="0" eaLnBrk="0">
                        <ns1:lnSpc>
                          <ns1:spcPct val="69000"/>
                        </ns1:lnSpc>
                        <ns1:spcBef>
                          <ns1:spcPts val="5"/>
                        </ns1:spcBef>
                      </ns1:pPr>
                      <ns1:r>
                        <ns1:rPr sz="1800" b="1" kern="0" spc="-2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Start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0098D4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7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7315" algn="l" rtl="0" eaLnBrk="0">
                        <ns1:lnSpc>
                          <ns1:spcPct val="72000"/>
                        </ns1:lnSpc>
                        <ns1:spcBef>
                          <ns1:spcPts val="5"/>
                        </ns1:spcBef>
                      </ns1:pPr>
                      <ns1:r>
                        <ns1:rPr sz="1800" b="1" kern="0" spc="-4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Early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  <ns1:p>
                      <ns1:pPr algn="l" rtl="0" eaLnBrk="0">
                        <ns1:lnSpc>
                          <ns1:spcPct val="101000"/>
                        </ns1:lnSpc>
                      </ns1:pPr>
                      <ns1:endParaRPr sz="5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7315" algn="l" rtl="0" eaLnBrk="0">
                        <ns1:lnSpc>
                          <ns1:spcPct val="72000"/>
                        </ns1:lnSpc>
                        <ns1:spcBef>
                          <ns1:spcPts val="0"/>
                        </ns1:spcBef>
                      </ns1:pPr>
                      <ns1:r>
                        <ns1:rPr sz="1800" b="1" kern="0" spc="-2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Finish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0098D4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13000"/>
                        </ns1:lnSpc>
                      </ns1:pPr>
                      <ns1:endParaRPr sz="7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7315" algn="l" rtl="0" eaLnBrk="0">
                        <ns1:lnSpc>
                          <ns1:spcPct val="67000"/>
                        </ns1:lnSpc>
                        <ns1:spcBef>
                          <ns1:spcPts val="5"/>
                        </ns1:spcBef>
                      </ns1:pPr>
                      <ns1:r>
                        <ns1:rPr sz="1800" b="1" kern="0" spc="-4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Late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  <ns1:p>
                      <ns1:pPr algn="l" rtl="0" eaLnBrk="0">
                        <ns1:lnSpc>
                          <ns1:spcPct val="114000"/>
                        </ns1:lnSpc>
                      </ns1:pPr>
                      <ns1:endParaRPr sz="5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98425" algn="l" rtl="0" eaLnBrk="0">
                        <ns1:lnSpc>
                          <ns1:spcPct val="69000"/>
                        </ns1:lnSpc>
                        <ns1:spcBef>
                          <ns1:spcPts val="5"/>
                        </ns1:spcBef>
                      </ns1:pPr>
                      <ns1:r>
                        <ns1:rPr sz="1800" b="1" kern="0" spc="-2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Start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0098D4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13000"/>
                        </ns1:lnSpc>
                      </ns1:pPr>
                      <ns1:endParaRPr sz="7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7315" algn="l" rtl="0" eaLnBrk="0">
                        <ns1:lnSpc>
                          <ns1:spcPct val="67000"/>
                        </ns1:lnSpc>
                        <ns1:spcBef>
                          <ns1:spcPts val="5"/>
                        </ns1:spcBef>
                      </ns1:pPr>
                      <ns1:r>
                        <ns1:rPr sz="1800" b="1" kern="0" spc="-4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Late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  <ns1:p>
                      <ns1:pPr algn="l" rtl="0" eaLnBrk="0">
                        <ns1:lnSpc>
                          <ns1:spcPct val="106000"/>
                        </ns1:lnSpc>
                      </ns1:pPr>
                      <ns1:endParaRPr sz="5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7315" algn="l" rtl="0" eaLnBrk="0">
                        <ns1:lnSpc>
                          <ns1:spcPct val="72000"/>
                        </ns1:lnSpc>
                        <ns1:spcBef>
                          <ns1:spcPts val="0"/>
                        </ns1:spcBef>
                      </ns1:pPr>
                      <ns1:r>
                        <ns1:rPr sz="1800" b="1" kern="0" spc="-2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Finish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0098D4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12000"/>
                        </ns1:lnSpc>
                      </ns1:pPr>
                      <ns1:endParaRPr sz="7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7315" algn="l" rtl="0" eaLnBrk="0">
                        <ns1:lnSpc>
                          <ns1:spcPct val="67000"/>
                        </ns1:lnSpc>
                        <ns1:spcBef>
                          <ns1:spcPts val="5"/>
                        </ns1:spcBef>
                      </ns1:pPr>
                      <ns1:r>
                        <ns1:rPr sz="1800" b="1" kern="0" spc="-4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Free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  <ns1:p>
                      <ns1:pPr algn="l" rtl="0" eaLnBrk="0">
                        <ns1:lnSpc>
                          <ns1:spcPct val="107000"/>
                        </ns1:lnSpc>
                      </ns1:pPr>
                      <ns1:endParaRPr sz="5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98425" algn="l" rtl="0" eaLnBrk="0">
                        <ns1:lnSpc>
                          <ns1:spcPct val="72000"/>
                        </ns1:lnSpc>
                        <ns1:spcBef>
                          <ns1:spcPts val="0"/>
                        </ns1:spcBef>
                      </ns1:pPr>
                      <ns1:r>
                        <ns1:rPr sz="1800" b="1" kern="0" spc="-2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Slack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0098D4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7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92710" algn="l" rtl="0" eaLnBrk="0">
                        <ns1:lnSpc>
                          <ns1:spcPct val="72000"/>
                        </ns1:lnSpc>
                        <ns1:spcBef>
                          <ns1:spcPts val="5"/>
                        </ns1:spcBef>
                      </ns1:pPr>
                      <ns1:r>
                        <ns1:rPr sz="1800" b="1" kern="0" spc="-4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Total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  <ns1:p>
                      <ns1:pPr algn="l" rtl="0" eaLnBrk="0">
                        <ns1:lnSpc>
                          <ns1:spcPct val="100000"/>
                        </ns1:lnSpc>
                      </ns1:pPr>
                      <ns1:endParaRPr sz="5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98425" algn="l" rtl="0" eaLnBrk="0">
                        <ns1:lnSpc>
                          <ns1:spcPct val="72000"/>
                        </ns1:lnSpc>
                        <ns1:spcBef>
                          <ns1:spcPts val="5"/>
                        </ns1:spcBef>
                      </ns1:pPr>
                      <ns1:r>
                        <ns1:rPr sz="1800" b="1" kern="0" spc="-2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Slack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0098D4"/>
                    </ns1:solidFill>
                  </ns1:tcPr>
                </ns1:tc>
              </ns1:tr>
              <ns1:tr h="365760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1600" algn="l" rtl="0" eaLnBrk="0">
                        <ns1:lnSpc>
                          <ns1:spcPct val="71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A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0965" algn="l" rtl="0" eaLnBrk="0">
                        <ns1:lnSpc>
                          <ns1:spcPct val="76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8/3/15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0965" algn="l" rtl="0" eaLnBrk="0">
                        <ns1:lnSpc>
                          <ns1:spcPct val="76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8/3/15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0965" algn="l" rtl="0" eaLnBrk="0">
                        <ns1:lnSpc>
                          <ns1:spcPct val="76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8/5/15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0965" algn="l" rtl="0" eaLnBrk="0">
                        <ns1:lnSpc>
                          <ns1:spcPct val="76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8/5/15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99695" algn="l" rtl="0" eaLnBrk="0">
                        <ns1:lnSpc>
                          <ns1:spcPct val="72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30" dirty="0">
                          <ns1:solidFill>
                            <ns1:srgbClr val="C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0d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4775" algn="l" rtl="0" eaLnBrk="0">
                        <ns1:lnSpc>
                          <ns1:spcPct val="72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40" dirty="0">
                          <ns1:solidFill>
                            <ns1:srgbClr val="C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2d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</ns1:tr>
              <ns1:tr h="365760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17475" algn="l" rtl="0" eaLnBrk="0">
                        <ns1:lnSpc>
                          <ns1:spcPct val="71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B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0965" algn="l" rtl="0" eaLnBrk="0">
                        <ns1:lnSpc>
                          <ns1:spcPct val="76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8/3/15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1600" algn="l" rtl="0" eaLnBrk="0">
                        <ns1:lnSpc>
                          <ns1:spcPct val="76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8/4/15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1600" algn="l" rtl="0" eaLnBrk="0">
                        <ns1:lnSpc>
                          <ns1:spcPct val="76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8/3/15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1600" algn="l" rtl="0" eaLnBrk="0">
                        <ns1:lnSpc>
                          <ns1:spcPct val="76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8/4/15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0330" algn="l" rtl="0" eaLnBrk="0">
                        <ns1:lnSpc>
                          <ns1:spcPct val="72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0d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0330" algn="l" rtl="0" eaLnBrk="0">
                        <ns1:lnSpc>
                          <ns1:spcPct val="72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0d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</ns1:tr>
              <ns1:tr h="365760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9855" algn="l" rtl="0" eaLnBrk="0">
                        <ns1:lnSpc>
                          <ns1:spcPct val="71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C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1600" algn="l" rtl="0" eaLnBrk="0">
                        <ns1:lnSpc>
                          <ns1:spcPct val="76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8/3/15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1600" algn="l" rtl="0" eaLnBrk="0">
                        <ns1:lnSpc>
                          <ns1:spcPct val="76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8/5/15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1600" algn="l" rtl="0" eaLnBrk="0">
                        <ns1:lnSpc>
                          <ns1:spcPct val="76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8/5/15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2235" algn="l" rtl="0" eaLnBrk="0">
                        <ns1:lnSpc>
                          <ns1:spcPct val="76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8/7/15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0965" algn="l" rtl="0" eaLnBrk="0">
                        <ns1:lnSpc>
                          <ns1:spcPct val="72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30" dirty="0">
                          <ns1:solidFill>
                            <ns1:srgbClr val="C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0d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6045" algn="l" rtl="0" eaLnBrk="0">
                        <ns1:lnSpc>
                          <ns1:spcPct val="72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40" dirty="0">
                          <ns1:solidFill>
                            <ns1:srgbClr val="C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2d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</ns1:tr>
              <ns1:tr h="365760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18745" algn="l" rtl="0" eaLnBrk="0">
                        <ns1:lnSpc>
                          <ns1:spcPct val="71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D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2235" algn="l" rtl="0" eaLnBrk="0">
                        <ns1:lnSpc>
                          <ns1:spcPct val="76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8/4/15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2235" algn="l" rtl="0" eaLnBrk="0">
                        <ns1:lnSpc>
                          <ns1:spcPct val="76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8/7/15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2235" algn="l" rtl="0" eaLnBrk="0">
                        <ns1:lnSpc>
                          <ns1:spcPct val="76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8/6/15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2235" algn="l" rtl="0" eaLnBrk="0">
                        <ns1:lnSpc>
                          <ns1:spcPct val="76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8/11/15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6045" algn="l" rtl="0" eaLnBrk="0">
                        <ns1:lnSpc>
                          <ns1:spcPct val="72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2d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6045" algn="l" rtl="0" eaLnBrk="0">
                        <ns1:lnSpc>
                          <ns1:spcPct val="72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2d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</ns1:tr>
              <ns1:tr h="365125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18745" algn="l" rtl="0" eaLnBrk="0">
                        <ns1:lnSpc>
                          <ns1:spcPct val="71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E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2870" algn="l" rtl="0" eaLnBrk="0">
                        <ns1:lnSpc>
                          <ns1:spcPct val="76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8/5/15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2870" algn="l" rtl="0" eaLnBrk="0">
                        <ns1:lnSpc>
                          <ns1:spcPct val="76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8/11/15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2870" algn="l" rtl="0" eaLnBrk="0">
                        <ns1:lnSpc>
                          <ns1:spcPct val="76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8/5/15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2870" algn="l" rtl="0" eaLnBrk="0">
                        <ns1:lnSpc>
                          <ns1:spcPct val="76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8/11/15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1600" algn="l" rtl="0" eaLnBrk="0">
                        <ns1:lnSpc>
                          <ns1:spcPct val="72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0d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1600" algn="l" rtl="0" eaLnBrk="0">
                        <ns1:lnSpc>
                          <ns1:spcPct val="72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0d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</ns1:tr>
              <ns1:tr h="365760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19380" algn="l" rtl="0" eaLnBrk="0">
                        <ns1:lnSpc>
                          <ns1:spcPct val="71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F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2870" algn="l" rtl="0" eaLnBrk="0">
                        <ns1:lnSpc>
                          <ns1:spcPct val="76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8/5/15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2870" algn="l" rtl="0" eaLnBrk="0">
                        <ns1:lnSpc>
                          <ns1:spcPct val="76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8/10/15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3505" algn="l" rtl="0" eaLnBrk="0">
                        <ns1:lnSpc>
                          <ns1:spcPct val="76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8/14/15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3505" algn="l" rtl="0" eaLnBrk="0">
                        <ns1:lnSpc>
                          <ns1:spcPct val="76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8/17/15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5410" algn="l" rtl="0" eaLnBrk="0">
                        <ns1:lnSpc>
                          <ns1:spcPct val="72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7d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5410" algn="l" rtl="0" eaLnBrk="0">
                        <ns1:lnSpc>
                          <ns1:spcPct val="72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7d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</ns1:tr>
              <ns1:tr h="365760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10490" algn="l" rtl="0" eaLnBrk="0">
                        <ns1:lnSpc>
                          <ns1:spcPct val="71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G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3505" algn="l" rtl="0" eaLnBrk="0">
                        <ns1:lnSpc>
                          <ns1:spcPct val="76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8/6/15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3505" algn="l" rtl="0" eaLnBrk="0">
                        <ns1:lnSpc>
                          <ns1:spcPct val="76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8/13/15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3505" algn="l" rtl="0" eaLnBrk="0">
                        <ns1:lnSpc>
                          <ns1:spcPct val="76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8/10/15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3505" algn="l" rtl="0" eaLnBrk="0">
                        <ns1:lnSpc>
                          <ns1:spcPct val="76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8/17/15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2870" algn="l" rtl="0" eaLnBrk="0">
                        <ns1:lnSpc>
                          <ns1:spcPct val="72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30" dirty="0">
                          <ns1:solidFill>
                            <ns1:srgbClr val="C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0d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7315" algn="l" rtl="0" eaLnBrk="0">
                        <ns1:lnSpc>
                          <ns1:spcPct val="72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40" dirty="0">
                          <ns1:solidFill>
                            <ns1:srgbClr val="C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2d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</ns1:tr>
              <ns1:tr h="365760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20015" algn="l" rtl="0" eaLnBrk="0">
                        <ns1:lnSpc>
                          <ns1:spcPct val="71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H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4140" algn="l" rtl="0" eaLnBrk="0">
                        <ns1:lnSpc>
                          <ns1:spcPct val="76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8/12/15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4140" algn="l" rtl="0" eaLnBrk="0">
                        <ns1:lnSpc>
                          <ns1:spcPct val="76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8/19/15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4140" algn="l" rtl="0" eaLnBrk="0">
                        <ns1:lnSpc>
                          <ns1:spcPct val="76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8/12/15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4140" algn="l" rtl="0" eaLnBrk="0">
                        <ns1:lnSpc>
                          <ns1:spcPct val="76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8/19/15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2870" algn="l" rtl="0" eaLnBrk="0">
                        <ns1:lnSpc>
                          <ns1:spcPct val="72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0d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3505" algn="l" rtl="0" eaLnBrk="0">
                        <ns1:lnSpc>
                          <ns1:spcPct val="72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0d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</ns1:tr>
              <ns1:tr h="365760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20650" algn="l" rtl="0" eaLnBrk="0">
                        <ns1:lnSpc>
                          <ns1:spcPct val="71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I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4140" algn="l" rtl="0" eaLnBrk="0">
                        <ns1:lnSpc>
                          <ns1:spcPct val="76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8/14/15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4775" algn="l" rtl="0" eaLnBrk="0">
                        <ns1:lnSpc>
                          <ns1:spcPct val="76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8/17/15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4775" algn="l" rtl="0" eaLnBrk="0">
                        <ns1:lnSpc>
                          <ns1:spcPct val="76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8/18/15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4775" algn="l" rtl="0" eaLnBrk="0">
                        <ns1:lnSpc>
                          <ns1:spcPct val="76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8/19/15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8585" algn="l" rtl="0" eaLnBrk="0">
                        <ns1:lnSpc>
                          <ns1:spcPct val="72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2d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8585" algn="l" rtl="0" eaLnBrk="0">
                        <ns1:lnSpc>
                          <ns1:spcPct val="72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2d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</ns1:tr>
              <ns1:tr h="372110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2870" algn="l" rtl="0" eaLnBrk="0">
                        <ns1:lnSpc>
                          <ns1:spcPct val="71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J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4775" algn="l" rtl="0" eaLnBrk="0">
                        <ns1:lnSpc>
                          <ns1:spcPct val="76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8/20/15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4775" algn="l" rtl="0" eaLnBrk="0">
                        <ns1:lnSpc>
                          <ns1:spcPct val="76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8/24/15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4775" algn="l" rtl="0" eaLnBrk="0">
                        <ns1:lnSpc>
                          <ns1:spcPct val="76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8/20/15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5410" algn="l" rtl="0" eaLnBrk="0">
                        <ns1:lnSpc>
                          <ns1:spcPct val="76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8/24/15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4140" algn="l" rtl="0" eaLnBrk="0">
                        <ns1:lnSpc>
                          <ns1:spcPct val="72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0d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4140" algn="l" rtl="0" eaLnBrk="0">
                        <ns1:lnSpc>
                          <ns1:spcPct val="72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0d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</ns1:tr>
            </ns1:tbl>
          </ns1:graphicData>
        </ns1:graphic>
      </ns0:graphicFrame>
      <ns0:sp>
        <ns0:nvSpPr>
          <ns0:cNvPr id="338" name="textbox 338"/>
          <ns0:cNvSpPr/>
          <ns0:nvPr/>
        </ns0:nvSpPr>
        <ns0:spPr>
          <ns1:xfrm>
            <ns1:off x="162444" y="-55423"/>
            <ns1:ext cx="8743950" cy="185991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8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Using Critical Path Analysis to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Make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38735" algn="l" rtl="0" eaLnBrk="0">
              <ns1:lnSpc>
                <ns1:spcPct val="87000"/>
              </ns1:lnSpc>
              <ns1:spcBef>
                <ns1:spcPts val="520"/>
              </ns1:spcBef>
              <ns1:tabLst>
                <ns1:tab pos="8730615" algn="l"/>
              </ns1:tabLst>
            </ns1:pPr>
            <ns1:r>
              <ns1:rPr sz="3600" u="sng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Schedule Trade-Offs </ns1:t>
            </ns1:r>
            <ns1:r>
              <ns1:rPr sz="3600" u="sng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(4</ns1:t>
            </ns1:r>
            <ns1:r>
              <ns1:rPr sz="3600" u="sng" kern="0" spc="1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u="sng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u="sng" kern="0" spc="-3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u="sng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4)</ns1:t>
            </ns1:r>
            <ns1:r>
              <ns1:rPr sz="3600" u="sng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5000"/>
              </ns1:lnSpc>
            </ns1:pPr>
            <ns1:endParaRPr sz="9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8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565785" indent="-344170" algn="l" rtl="0" eaLnBrk="0">
              <ns1:lnSpc>
                <ns1:spcPct val="104000"/>
              </ns1:lnSpc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6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Table</ns1:t>
            </ns1:r>
            <ns1:r>
              <ns1:rPr sz="2100" kern="0" spc="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6-1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shows</ns1:t>
            </ns1:r>
            <ns1:r>
              <ns1:rPr sz="2100" kern="0" spc="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</ns1:t>
            </ns1:r>
            <ns1:r>
              <ns1:rPr sz="2100" kern="0" spc="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EF</ns1:t>
            </ns1:r>
            <ns1:r>
              <ns1:rPr sz="2100" kern="0" spc="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LS</ns1:t>
            </ns1:r>
            <ns1:r>
              <ns1:rPr sz="2100" kern="0" spc="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LF</ns1:t>
            </ns1:r>
            <ns1:r>
              <ns1:rPr sz="2100" kern="0" spc="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</ns1:t>
            </ns1:r>
            <ns1:r>
              <ns1:rPr sz="2100" kern="0" spc="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free</ns1:t>
            </ns1:r>
            <ns1:r>
              <ns1:rPr sz="2100" kern="0" spc="1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slack</ns1:t>
            </ns1:r>
            <ns1:r>
              <ns1:rPr sz="2100" kern="0" spc="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</ns1:t>
            </ns1:r>
            <ns1:r>
              <ns1:rPr sz="2100" kern="0" spc="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total</ns1:t>
            </ns1:r>
            <ns1:r>
              <ns1:rPr sz="2100" kern="0" spc="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slack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</ns1:t>
            </ns1:r>
            <ns1:r>
              <ns1:rPr sz="21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each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    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100" kern="0" spc="1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activities</ns1:t>
            </ns1:r>
            <ns1:r>
              <ns1:rPr sz="2100" kern="0" spc="1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</ns1:t>
            </ns1:r>
            <ns1:r>
              <ns1:rPr sz="2100" kern="0" spc="1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</ns1:t>
            </ns1:r>
            <ns1:r>
              <ns1:rPr sz="2100" kern="0" spc="1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X</ns1:t>
            </ns1:r>
            <ns1:r>
              <ns1:rPr sz="2100" kern="0" spc="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</ns1:t>
            </ns1:r>
            <ns1:r>
              <ns1:rPr sz="2100" kern="0" spc="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Figure</ns1:t>
            </ns1:r>
            <ns1:r>
              <ns1:rPr sz="2100" kern="0" spc="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1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6-4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sp>
        <ns0:nvSpPr>
          <ns0:cNvPr id="340" name="textbox 340"/>
          <ns0:cNvSpPr/>
          <ns0:nvPr/>
        </ns0:nvSpPr>
        <ns0:spPr>
          <ns1:xfrm>
            <ns1:off x="2302879" y="6450880"/>
            <ns1:ext cx="4730115" cy="220345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7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5000"/>
              </ns1:lnSpc>
            </ns1:pPr>
            <ns1:r>
              <ns1:rPr sz="1500" kern="0" spc="50" dirty="0">
                <ns1:solidFill>
                  <ns1:srgbClr val="004978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Tab</ns1:t>
            </ns1:r>
            <ns1:r>
              <ns1:rPr sz="1500" kern="0" spc="50" dirty="0">
                <ns1:solidFill>
                  <ns1:srgbClr val="004978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  <ns1:hlinkClick ns2:id="rId1">
                  <ns1:extLst>
                    <ns1:ext uri="{DAF060AB-1E55-43B9-8AAB-6FB025537F2F}">
                      <ns3:hlinkClr val="004978"/>
                      <ns3:folHlinkClr val="004978"/>
                      <ns3:hlinkUnderline val="0"/>
                    </ns1:ext>
                  </ns1:extLst>
                </ns1:hlinkClick>
              </ns1:rPr>
              <ns1:t>le 6-1</ns1:t>
            </ns1:r>
            <ns1:r>
              <ns1:rPr sz="1500" kern="0" spc="170" dirty="0">
                <ns1:solidFill>
                  <ns1:srgbClr val="004978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  <ns1:hlinkClick ns2:id="rId1">
                  <ns1:extLst>
                    <ns1:ext uri="{DAF060AB-1E55-43B9-8AAB-6FB025537F2F}">
                      <ns3:hlinkClr val="004978"/>
                      <ns3:folHlinkClr val="004978"/>
                      <ns3:hlinkUnderline val="0"/>
                    </ns1:ext>
                  </ns1:extLst>
                </ns1:hlinkClick>
              </ns1:rPr>
              <ns1:t> </ns1:t>
            </ns1:r>
            <ns1:r>
              <ns1:rPr sz="1500" kern="0" spc="50" dirty="0">
                <ns1:solidFill>
                  <ns1:srgbClr val="004978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  <ns1:hlinkClick ns2:id="rId1">
                  <ns1:extLst>
                    <ns1:ext uri="{DAF060AB-1E55-43B9-8AAB-6FB025537F2F}">
                      <ns3:hlinkClr val="004978"/>
                      <ns3:folHlinkClr val="004978"/>
                      <ns3:hlinkUnderline val="0"/>
                    </ns1:ext>
                  </ns1:extLst>
                </ns1:hlinkClick>
              </ns1:rPr>
              <ns1:t>Free and Total</ns1:t>
            </ns1:r>
            <ns1:r>
              <ns1:rPr sz="1500" kern="0" spc="160" dirty="0">
                <ns1:solidFill>
                  <ns1:srgbClr val="004978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  <ns1:hlinkClick ns2:id="rId1">
                  <ns1:extLst>
                    <ns1:ext uri="{DAF060AB-1E55-43B9-8AAB-6FB025537F2F}">
                      <ns3:hlinkClr val="004978"/>
                      <ns3:folHlinkClr val="004978"/>
                      <ns3:hlinkUnderline val="0"/>
                    </ns1:ext>
                  </ns1:extLst>
                </ns1:hlinkClick>
              </ns1:rPr>
              <ns1:t> </ns1:t>
            </ns1:r>
            <ns1:r>
              <ns1:rPr sz="1500" kern="0" spc="50" dirty="0">
                <ns1:solidFill>
                  <ns1:srgbClr val="004978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  <ns1:hlinkClick ns2:id="rId1">
                  <ns1:extLst>
                    <ns1:ext uri="{DAF060AB-1E55-43B9-8AAB-6FB025537F2F}">
                      <ns3:hlinkClr val="004978"/>
                      <ns3:folHlinkClr val="004978"/>
                      <ns3:hlinkUnderline val="0"/>
                    </ns1:ext>
                  </ns1:extLst>
                </ns1:hlinkClick>
              </ns1:rPr>
              <ns1:t>F</ns1:t>
            </ns1:r>
            <ns1:r>
              <ns1:rPr sz="1500" kern="0" spc="40" dirty="0">
                <ns1:solidFill>
                  <ns1:srgbClr val="004978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  <ns1:hlinkClick ns2:id="rId1">
                  <ns1:extLst>
                    <ns1:ext uri="{DAF060AB-1E55-43B9-8AAB-6FB025537F2F}">
                      <ns3:hlinkClr val="004978"/>
                      <ns3:folHlinkClr val="004978"/>
                      <ns3:hlinkUnderline val="0"/>
                    </ns1:ext>
                  </ns1:extLst>
                </ns1:hlinkClick>
              </ns1:rPr>
              <ns1:t>loat or</ns1:t>
            </ns1:r>
            <ns1:r>
              <ns1:rPr sz="1500" kern="0" spc="90" dirty="0">
                <ns1:solidFill>
                  <ns1:srgbClr val="004978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  <ns1:hlinkClick ns2:id="rId1">
                  <ns1:extLst>
                    <ns1:ext uri="{DAF060AB-1E55-43B9-8AAB-6FB025537F2F}">
                      <ns3:hlinkClr val="004978"/>
                      <ns3:folHlinkClr val="004978"/>
                      <ns3:hlinkUnderline val="0"/>
                    </ns1:ext>
                  </ns1:extLst>
                </ns1:hlinkClick>
              </ns1:rPr>
              <ns1:t> </ns1:t>
            </ns1:r>
            <ns1:r>
              <ns1:rPr sz="1500" kern="0" spc="40" dirty="0">
                <ns1:solidFill>
                  <ns1:srgbClr val="004978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  <ns1:hlinkClick ns2:id="rId1">
                  <ns1:extLst>
                    <ns1:ext uri="{DAF060AB-1E55-43B9-8AAB-6FB025537F2F}">
                      <ns3:hlinkClr val="004978"/>
                      <ns3:folHlinkClr val="004978"/>
                      <ns3:hlinkUnderline val="0"/>
                    </ns1:ext>
                  </ns1:extLst>
                </ns1:hlinkClick>
              </ns1:rPr>
              <ns1:t>Slack for</ns1:t>
            </ns1:r>
            <ns1:r>
              <ns1:rPr sz="1500" kern="0" spc="40" dirty="0">
                <ns1:solidFill>
                  <ns1:srgbClr val="004978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Project X</ns1:t>
            </ns1:r>
            <ns1:endParaRPr sz="15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342" name="rect 342"/>
          <ns0:cNvSpPr/>
          <ns0:nvPr/>
        </ns0:nvSpPr>
        <ns0:spPr>
          <ns1:xfrm>
            <ns1:off x="6972300" y="910080"/>
            <ns1:ext cx="1920240" cy="193549"/>
          </ns1:xfrm>
          <ns1:prstGeom prst="rect">
            <ns1:avLst/>
          </ns1:prstGeom>
          <ns1:solidFill>
            <ns1:srgbClr val="B2B2B2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344" name="textbox 344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346" name="textbox 346"/>
          <ns0:cNvSpPr/>
          <ns0:nvPr/>
        </ns0:nvSpPr>
        <ns0:spPr>
          <ns1:xfrm>
            <ns1:off x="9042709" y="6830611"/>
            <ns1:ext cx="166370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6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6000"/>
              </ns1:lnSpc>
            </ns1:pPr>
            <ns1:r>
              <ns1:rPr sz="1000" kern="0" spc="-1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17</ns1:t>
            </ns1: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17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348" name="rect 348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350" name="rect 350"/>
          <ns0:cNvSpPr/>
          <ns0:nvPr/>
        </ns0:nvSpPr>
        <ns0:spPr>
          <ns1:xfrm>
            <ns1:off x="1111643" y="4175772"/>
            <ns1:ext cx="1385316" cy="281939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352" name="textbox 352"/>
          <ns0:cNvSpPr/>
          <ns0:nvPr/>
        </ns0:nvSpPr>
        <ns0:spPr>
          <ns1:xfrm>
            <ns1:off x="162444" y="-55880"/>
            <ns1:ext cx="8670925" cy="455802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78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38100" indent="-26035" algn="l" rtl="0" eaLnBrk="0">
              <ns1:lnSpc>
                <ns1:spcPct val="88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Using the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Critical Path to</ns1:t>
            </ns1:r>
            <ns1:r>
              <ns1:rPr sz="3600" kern="0" spc="2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Shorten a</ns1:t>
            </ns1:r>
            <ns1:r>
              <ns1:rPr sz="3600" kern="0" spc="7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Schedule (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1</ns1:t>
            </ns1:r>
            <ns1:r>
              <ns1:rPr sz="3600" kern="0" spc="1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kern="0" spc="-29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2)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7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83515" algn="l" rtl="0" eaLnBrk="0">
              <ns1:lnSpc>
                <ns1:spcPct val="89000"/>
              </ns1:lnSpc>
              <ns1:spcBef>
                <ns1:spcPts val="635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51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After knowing the critical path, the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 manager can </ns1:t>
            </ns1:r>
            <ns1:r>
              <ns1:rPr sz="2100" i="1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shorten the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527685" indent="1905" algn="l" rtl="0" eaLnBrk="0">
              <ns1:lnSpc>
                <ns1:spcPct val="96000"/>
              </ns1:lnSpc>
              <ns1:spcBef>
                <ns1:spcPts val="660"/>
              </ns1:spcBef>
            </ns1:pPr>
            <ns1:r>
              <ns1:rPr sz="2100" i="1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duration of activities on the critical</ns1:t>
            </ns1:r>
            <ns1:r>
              <ns1:rPr sz="2100" i="1" kern="0" spc="-26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i="1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path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(thereby</ns1:t>
            </ns1:r>
            <ns1:r>
              <ns1:rPr sz="2100" kern="0" spc="1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shortening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the project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schedule) by allocating more resources to those activiti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 or by changing</ns1:t>
            </ns1:r>
            <ns1:r>
              <ns1:rPr sz="21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their</ns1:t>
            </ns1:r>
            <ns1:r>
              <ns1:rPr sz="2100" kern="0" spc="1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scope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532765" indent="-349250" algn="l" rtl="0" eaLnBrk="0">
              <ns1:lnSpc>
                <ns1:spcPct val="106000"/>
              </ns1:lnSpc>
              <ns1:spcBef>
                <ns1:spcPts val="1585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53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u="sng" kern="0" spc="-4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u="sng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Crashing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is a tec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hnique for </ns1:t>
            </ns1:r>
            <ns1:r>
              <ns1:rPr sz="2100" kern="0" spc="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making cost and</ns1:t>
            </ns1:r>
            <ns1:r>
              <ns1:rPr sz="2100" kern="0" spc="1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schedule trade-offs</ns1:t>
            </ns1:r>
            <ns1:r>
              <ns1:rPr sz="2100" kern="0" spc="8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obtaining the greatest amount of</ns1:t>
            </ns1:r>
            <ns1:r>
              <ns1:rPr sz="2100" kern="0" spc="-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schedule compression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or the</ns1:t>
            </ns1:r>
            <ns1:r>
              <ns1:rPr sz="2100" kern="0" spc="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least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incremental cost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661670" algn="l" rtl="0" eaLnBrk="0">
              <ns1:lnSpc>
                <ns1:spcPct val="88000"/>
              </ns1:lnSpc>
              <ns1:spcBef>
                <ns1:spcPts val="1005"/>
              </ns1:spcBef>
              <ns1:tabLst>
                <ns1:tab pos="79692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u="sng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Advantage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: shorten the time needed to finish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 project.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10000"/>
              </ns1:lnSpc>
            </ns1:pPr>
            <ns1:endParaRPr sz="9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661670" algn="l" rtl="0" eaLnBrk="0">
              <ns1:lnSpc>
                <ns1:spcPct val="88000"/>
              </ns1:lnSpc>
              <ns1:tabLst>
                <ns1:tab pos="79692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Disadvantage: often increase total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project cost.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pic>
        <ns0:nvPicPr>
          <ns0:cNvPr id="354" name="picture 354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824369" y="4227195"/>
            <ns1:ext cx="135255" cy="211073"/>
          </ns1:xfrm>
          <ns1:prstGeom prst="rect">
            <ns1:avLst/>
          </ns1:prstGeom>
        </ns0:spPr>
      </ns0:pic>
      <ns0:pic>
        <ns0:nvPicPr>
          <ns0:cNvPr id="356" name="picture 356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824374" y="3808095"/>
            <ns1:ext cx="135255" cy="211073"/>
          </ns1:xfrm>
          <ns1:prstGeom prst="rect">
            <ns1:avLst/>
          </ns1:prstGeom>
        </ns0:spPr>
      </ns0:pic>
      <ns0:grpSp>
        <ns0:nvGrpSpPr>
          <ns0:cNvPr id="32" name="group 32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358" name="path 358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360" name="path 360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grpSp>
        <ns0:nvGrpSpPr>
          <ns0:cNvPr id="34" name="group 34"/>
          <ns0:cNvGrpSpPr/>
          <ns0:nvPr/>
        </ns0:nvGrpSpPr>
        <ns0:grpSpPr>
          <ns1:xfrm rot="21600000">
            <ns1:off x="831850" y="4997196"/>
            <ns1:ext cx="3491992" cy="317500"/>
            <ns1:chOff x="0" y="0"/>
            <ns1:chExt cx="3491992" cy="317500"/>
          </ns1:xfrm>
        </ns0:grpSpPr>
        <ns0:sp>
          <ns0:nvSpPr>
            <ns0:cNvPr id="362" name="path 362"/>
            <ns0:cNvSpPr/>
            <ns0:nvPr/>
          </ns0:nvSpPr>
          <ns0:spPr>
            <ns1:xfrm>
              <ns1:off x="0" y="0"/>
              <ns1:ext cx="1205994" cy="317500"/>
            </ns1:xfrm>
            <ns1:custGeom>
              <ns1:avLst/>
              <ns1:gdLst/>
              <ns1:ahLst/>
              <ns1:cxnLst/>
              <ns1:rect l="0" t="0" r="0" b="0"/>
              <ns1:pathLst>
                <ns1:path w="1899" h="500">
                  <ns1:moveTo>
                    <ns1:pt x="10" y="490"/>
                  </ns1:moveTo>
                  <ns1:lnTo>
                    <ns1:pt x="1889" y="490"/>
                  </ns1:lnTo>
                  <ns1:lnTo>
                    <ns1:pt x="1889" y="10"/>
                  </ns1:lnTo>
                  <ns1:lnTo>
                    <ns1:pt x="10" y="10"/>
                  </ns1:lnTo>
                  <ns1:lnTo>
                    <ns1:pt x="10" y="490"/>
                  </ns1:lnTo>
                  <ns1:close/>
                </ns1:path>
              </ns1:pathLst>
            </ns1:custGeom>
            <ns1:solidFill>
              <ns1:srgbClr val="0070C0">
                <ns1:alpha val="100000"/>
              </ns1:srgbClr>
            </ns1:solidFill>
            <ns1:ln w="12700" cap="sq">
              <ns1:solidFill>
                <ns1:srgbClr val="000000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364" name="path 364"/>
            <ns0:cNvSpPr/>
            <ns0:nvPr/>
          </ns0:nvSpPr>
          <ns0:spPr>
            <ns1:xfrm>
              <ns1:off x="1885442" y="6350"/>
              <ns1:ext cx="1600200" cy="304800"/>
            </ns1:xfrm>
            <ns1:custGeom>
              <ns1:avLst/>
              <ns1:gdLst/>
              <ns1:ahLst/>
              <ns1:cxnLst/>
              <ns1:rect l="0" t="0" r="0" b="0"/>
              <ns1:pathLst>
                <ns1:path w="2520" h="480">
                  <ns1:moveTo>
                    <ns1:pt x="0" y="480"/>
                  </ns1:moveTo>
                  <ns1:lnTo>
                    <ns1:pt x="2520" y="480"/>
                  </ns1:lnTo>
                  <ns1:lnTo>
                    <ns1:pt x="2520" y="0"/>
                  </ns1:lnTo>
                  <ns1:lnTo>
                    <ns1:pt x="0" y="0"/>
                  </ns1:lnTo>
                  <ns1:lnTo>
                    <ns1:pt x="0" y="480"/>
                  </ns1:lnTo>
                  <ns1:close/>
                </ns1:path>
              </ns1:pathLst>
            </ns1:custGeom>
            <ns1:solidFill>
              <ns1:srgbClr val="0070C0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366" name="path 366"/>
            <ns0:cNvSpPr/>
            <ns0:nvPr/>
          </ns0:nvSpPr>
          <ns0:spPr>
            <ns1:xfrm>
              <ns1:off x="1193292" y="0"/>
              <ns1:ext cx="2298700" cy="317500"/>
            </ns1:xfrm>
            <ns1:custGeom>
              <ns1:avLst/>
              <ns1:gdLst/>
              <ns1:ahLst/>
              <ns1:cxnLst/>
              <ns1:rect l="0" t="0" r="0" b="0"/>
              <ns1:pathLst>
                <ns1:path w="3620" h="500">
                  <ns1:moveTo>
                    <ns1:pt x="1090" y="490"/>
                  </ns1:moveTo>
                  <ns1:lnTo>
                    <ns1:pt x="3610" y="490"/>
                  </ns1:lnTo>
                  <ns1:lnTo>
                    <ns1:pt x="3610" y="10"/>
                  </ns1:lnTo>
                  <ns1:lnTo>
                    <ns1:pt x="1090" y="10"/>
                  </ns1:lnTo>
                  <ns1:lnTo>
                    <ns1:pt x="1090" y="490"/>
                  </ns1:lnTo>
                  <ns1:close/>
                  <ns1:moveTo>
                    <ns1:pt x="10" y="250"/>
                  </ns1:moveTo>
                  <ns1:lnTo>
                    <ns1:pt x="990" y="250"/>
                  </ns1:lnTo>
                </ns1:path>
              </ns1:pathLst>
            </ns1:custGeom>
            <ns1:noFill/>
            <ns1:ln w="12700" cap="sq">
              <ns1:solidFill>
                <ns1:srgbClr val="000000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368" name="path 368"/>
            <ns0:cNvSpPr/>
            <ns0:nvPr/>
          </ns0:nvSpPr>
          <ns0:spPr>
            <ns1:xfrm>
              <ns1:off x="1809242" y="120650"/>
              <ns1:ext cx="76200" cy="76200"/>
            </ns1:xfrm>
            <ns1:custGeom>
              <ns1:avLst/>
              <ns1:gdLst/>
              <ns1:ahLst/>
              <ns1:cxnLst/>
              <ns1:rect l="0" t="0" r="0" b="0"/>
              <ns1:pathLst>
                <ns1:path w="120" h="120">
                  <ns1:moveTo>
                    <ns1:pt x="0" y="0"/>
                  </ns1:moveTo>
                  <ns1:lnTo>
                    <ns1:pt x="120" y="60"/>
                  </ns1:lnTo>
                  <ns1:lnTo>
                    <ns1:pt x="0" y="120"/>
                  </ns1:lnTo>
                </ns1:path>
              </ns1:pathLst>
            </ns1:custGeom>
            <ns1:solidFill>
              <ns1:srgbClr val="000000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grpSp>
        <ns0:nvGrpSpPr>
          <ns0:cNvPr id="36" name="group 36"/>
          <ns0:cNvGrpSpPr/>
          <ns0:nvPr/>
        </ns0:nvGrpSpPr>
        <ns0:grpSpPr>
          <ns1:xfrm rot="21600000">
            <ns1:off x="5201158" y="4997196"/>
            <ns1:ext cx="2806194" cy="334264"/>
            <ns1:chOff x="0" y="0"/>
            <ns1:chExt cx="2806194" cy="334264"/>
          </ns1:xfrm>
        </ns0:grpSpPr>
        <ns0:sp>
          <ns0:nvSpPr>
            <ns0:cNvPr id="370" name="path 370"/>
            <ns0:cNvSpPr/>
            <ns0:nvPr/>
          </ns0:nvSpPr>
          <ns0:spPr>
            <ns1:xfrm>
              <ns1:off x="0" y="0"/>
              <ns1:ext cx="2806194" cy="334264"/>
            </ns1:xfrm>
            <ns1:custGeom>
              <ns1:avLst/>
              <ns1:gdLst/>
              <ns1:ahLst/>
              <ns1:cxnLst/>
              <ns1:rect l="0" t="0" r="0" b="0"/>
              <ns1:pathLst>
                <ns1:path w="4419" h="526">
                  <ns1:moveTo>
                    <ns1:pt x="10" y="490"/>
                  </ns1:moveTo>
                  <ns1:lnTo>
                    <ns1:pt x="1450" y="490"/>
                  </ns1:lnTo>
                  <ns1:lnTo>
                    <ns1:pt x="1450" y="10"/>
                  </ns1:lnTo>
                  <ns1:lnTo>
                    <ns1:pt x="10" y="10"/>
                  </ns1:lnTo>
                  <ns1:lnTo>
                    <ns1:pt x="10" y="490"/>
                  </ns1:lnTo>
                  <ns1:close/>
                </ns1:path>
                <ns1:path w="4419" h="526">
                  <ns1:moveTo>
                    <ns1:pt x="2529" y="516"/>
                  </ns1:moveTo>
                  <ns1:lnTo>
                    <ns1:pt x="4409" y="516"/>
                  </ns1:lnTo>
                  <ns1:lnTo>
                    <ns1:pt x="4409" y="10"/>
                  </ns1:lnTo>
                  <ns1:lnTo>
                    <ns1:pt x="2529" y="10"/>
                  </ns1:lnTo>
                  <ns1:lnTo>
                    <ns1:pt x="2529" y="516"/>
                  </ns1:lnTo>
                  <ns1:close/>
                </ns1:path>
              </ns1:pathLst>
            </ns1:custGeom>
            <ns1:solidFill>
              <ns1:srgbClr val="CFFFCF">
                <ns1:alpha val="100000"/>
              </ns1:srgbClr>
            </ns1:solidFill>
            <ns1:ln w="12700" cap="sq">
              <ns1:solidFill>
                <ns1:srgbClr val="000000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372" name="path 372"/>
            <ns0:cNvSpPr/>
            <ns0:nvPr/>
          </ns0:nvSpPr>
          <ns0:spPr>
            <ns1:xfrm>
              <ns1:off x="914400" y="152400"/>
              <ns1:ext cx="634999" cy="20624"/>
            </ns1:xfrm>
            <ns1:custGeom>
              <ns1:avLst/>
              <ns1:gdLst/>
              <ns1:ahLst/>
              <ns1:cxnLst/>
              <ns1:rect l="0" t="0" r="0" b="0"/>
              <ns1:pathLst>
                <ns1:path w="999" h="32">
                  <ns1:moveTo>
                    <ns1:pt x="10" y="10"/>
                  </ns1:moveTo>
                  <ns1:lnTo>
                    <ns1:pt x="989" y="22"/>
                  </ns1:lnTo>
                </ns1:path>
              </ns1:pathLst>
            </ns1:custGeom>
            <ns1:noFill/>
            <ns1:ln w="12700" cap="sq">
              <ns1:solidFill>
                <ns1:srgbClr val="000000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374" name="path 374"/>
            <ns0:cNvSpPr/>
            <ns0:nvPr/>
          </ns0:nvSpPr>
          <ns0:spPr>
            <ns1:xfrm>
              <ns1:off x="1529867" y="128409"/>
              <ns1:ext cx="76682" cy="76200"/>
            </ns1:xfrm>
            <ns1:custGeom>
              <ns1:avLst/>
              <ns1:gdLst/>
              <ns1:ahLst/>
              <ns1:cxnLst/>
              <ns1:rect l="0" t="0" r="0" b="0"/>
              <ns1:pathLst>
                <ns1:path w="120" h="120">
                  <ns1:moveTo>
                    <ns1:pt x="1" y="0"/>
                  </ns1:moveTo>
                  <ns1:lnTo>
                    <ns1:pt x="120" y="61"/>
                  </ns1:lnTo>
                  <ns1:lnTo>
                    <ns1:pt x="0" y="120"/>
                  </ns1:lnTo>
                </ns1:path>
              </ns1:pathLst>
            </ns1:custGeom>
            <ns1:solidFill>
              <ns1:srgbClr val="000000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376" name="textbox 376"/>
          <ns0:cNvSpPr/>
          <ns0:nvPr/>
        </ns0:nvSpPr>
        <ns0:spPr>
          <ns1:xfrm>
            <ns1:off x="1715457" y="5651553"/>
            <ns1:ext cx="1675764" cy="259715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90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5000"/>
              </ns1:lnSpc>
            </ns1:pPr>
            <ns1:r>
              <ns1:rPr sz="1800" kern="0" spc="40" dirty="0">
                <ns1:solidFill>
                  <ns1:srgbClr val="C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before crashi</ns1:t>
            </ns1:r>
            <ns1:r>
              <ns1:rPr sz="1800" kern="0" spc="30" dirty="0">
                <ns1:solidFill>
                  <ns1:srgbClr val="C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ng</ns1:t>
            </ns1:r>
            <ns1:endParaRPr sz="18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378" name="textbox 378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380" name="textbox 380"/>
          <ns0:cNvSpPr/>
          <ns0:nvPr/>
        </ns0:nvSpPr>
        <ns0:spPr>
          <ns1:xfrm>
            <ns1:off x="5899994" y="5651553"/>
            <ns1:ext cx="1478280" cy="259715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90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5000"/>
              </ns1:lnSpc>
            </ns1:pPr>
            <ns1:r>
              <ns1:rPr sz="1800" kern="0" spc="40" dirty="0">
                <ns1:solidFill>
                  <ns1:srgbClr val="C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after cras</ns1:t>
            </ns1:r>
            <ns1:r>
              <ns1:rPr sz="1800" kern="0" spc="30" dirty="0">
                <ns1:solidFill>
                  <ns1:srgbClr val="C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hing</ns1:t>
            </ns1:r>
            <ns1:endParaRPr sz="18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382" name="textbox 382"/>
          <ns0:cNvSpPr/>
          <ns0:nvPr/>
        </ns0:nvSpPr>
        <ns0:spPr>
          <ns1:xfrm>
            <ns1:off x="1350488" y="5095927"/>
            <ns1:ext cx="2247900" cy="1898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1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72000"/>
              </ns1:lnSpc>
            </ns1:pPr>
            <ns1:r>
              <ns1:rPr sz="1500" kern="0" spc="0" dirty="0">
                <ns1:solidFill>
                  <ns1:srgbClr val="FFFFFF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</ns1:t>
            </ns1:r>
            <ns1:r>
              <ns1:rPr sz="1500" kern="0" spc="20" dirty="0">
                <ns1:solidFill>
                  <ns1:srgbClr val="FFFFFF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                           </ns1:t>
            </ns1:r>
            <ns1:r>
              <ns1:rPr sz="1500" kern="0" spc="10" dirty="0">
                <ns1:solidFill>
                  <ns1:srgbClr val="FFFFFF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1500" kern="0" spc="0" dirty="0">
                <ns1:solidFill>
                  <ns1:srgbClr val="FFFFFF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</ns1:t>
            </ns1:r>
            <ns1:endParaRPr sz="15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sp>
        <ns0:nvSpPr>
          <ns0:cNvPr id="384" name="textbox 384"/>
          <ns0:cNvSpPr/>
          <ns0:nvPr/>
        </ns0:nvSpPr>
        <ns0:spPr>
          <ns1:xfrm>
            <ns1:off x="5579080" y="5095927"/>
            <ns1:ext cx="1905635" cy="1898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1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72000"/>
              </ns1:lnSpc>
            </ns1:pPr>
            <ns1:r>
              <ns1:rPr sz="15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</ns1:t>
            </ns1:r>
            <ns1:r>
              <ns1:rPr sz="15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                     </ns1:t>
            </ns1:r>
            <ns1:r>
              <ns1:rPr sz="15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</ns1:t>
            </ns1:r>
            <ns1:endParaRPr sz="15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sp>
        <ns0:nvSpPr>
          <ns0:cNvPr id="386" name="textbox 386"/>
          <ns0:cNvSpPr/>
          <ns0:nvPr/>
        </ns0:nvSpPr>
        <ns0:spPr>
          <ns1:xfrm>
            <ns1:off x="9042709" y="6830611"/>
            <ns1:ext cx="166370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6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6000"/>
              </ns1:lnSpc>
            </ns1:pPr>
            <ns1:r>
              <ns1:rPr sz="1000" kern="0" spc="-1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18</ns1:t>
            </ns1: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18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388" name="rect 388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390" name="rect 390"/>
          <ns0:cNvSpPr/>
          <ns0:nvPr/>
        </ns0:nvSpPr>
        <ns0:spPr>
          <ns1:xfrm>
            <ns1:off x="6342012" y="1146063"/>
            <ns1:ext cx="2072639" cy="309369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392" name="rect 392"/>
          <ns0:cNvSpPr/>
          <ns0:nvPr/>
        </ns0:nvSpPr>
        <ns0:spPr>
          <ns1:xfrm>
            <ns1:off x="687973" y="1481343"/>
            <ns1:ext cx="836677" cy="309370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394" name="rect 394"/>
          <ns0:cNvSpPr/>
          <ns0:nvPr/>
        </ns0:nvSpPr>
        <ns0:spPr>
          <ns1:xfrm>
            <ns1:off x="1111643" y="2727972"/>
            <ns1:ext cx="1385316" cy="281940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396" name="textbox 396"/>
          <ns0:cNvSpPr/>
          <ns0:nvPr/>
        </ns0:nvSpPr>
        <ns0:spPr>
          <ns1:xfrm>
            <ns1:off x="162444" y="-55880"/>
            <ns1:ext cx="8743950" cy="368363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9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8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Using the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Critical Path to</ns1:t>
            </ns1:r>
            <ns1:r>
              <ns1:rPr sz="3600" kern="0" spc="2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Shorten a</ns1:t>
            </ns1:r>
            <ns1:r>
              <ns1:rPr sz="3600" kern="0" spc="7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38735" algn="l" rtl="0" eaLnBrk="0">
              <ns1:lnSpc>
                <ns1:spcPct val="87000"/>
              </ns1:lnSpc>
              <ns1:spcBef>
                <ns1:spcPts val="520"/>
              </ns1:spcBef>
              <ns1:tabLst>
                <ns1:tab pos="8730615" algn="l"/>
              </ns1:tabLst>
            </ns1:pPr>
            <ns1:r>
              <ns1:rPr sz="3600" u="sng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Schedule (2</ns1:t>
            </ns1:r>
            <ns1:r>
              <ns1:rPr sz="3600" u="sng" kern="0" spc="19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u="sng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u="sng" kern="0" spc="-29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u="sng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2)</ns1:t>
            </ns1:r>
            <ns1:r>
              <ns1:rPr sz="3600" u="sng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524510" indent="-340995" algn="l" rtl="0" eaLnBrk="0">
              <ns1:lnSpc>
                <ns1:spcPct val="97000"/>
              </ns1:lnSpc>
              <ns1:spcBef>
                <ns1:spcPts val="1445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58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i="1" u="sng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Fast tracking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is another technique which i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nvolves </ns1:t>
            </ns1:r>
            <ns1:r>
              <ns1:rPr sz="2100" kern="0" spc="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doing activities in</ns1:t>
            </ns1:r>
            <ns1:r>
              <ns1:rPr sz="21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</ns1:t>
            </ns1:r>
            <ns1:r>
              <ns1:rPr sz="2100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parallel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that you would normally do in seque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nce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51230" indent="-289560" algn="l" rtl="0" eaLnBrk="0">
              <ns1:lnSpc>
                <ns1:spcPct val="88000"/>
              </ns1:lnSpc>
              <ns1:spcBef>
                <ns1:spcPts val="1785"/>
              </ns1:spcBef>
              <ns1:tabLst>
                <ns1:tab pos="79692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Like crashing, the main advantage of</ns1:t>
            </ns1:r>
            <ns1:r>
              <ns1:rPr sz="2000" kern="0" spc="-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fast tracking is that it can short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en the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time needed to finish a p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roject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61390" indent="-299720" algn="l" rtl="0" eaLnBrk="0">
              <ns1:lnSpc>
                <ns1:spcPct val="88000"/>
              </ns1:lnSpc>
              <ns1:spcBef>
                <ns1:spcPts val="1775"/>
              </ns1:spcBef>
              <ns1:tabLst>
                <ns1:tab pos="79692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Disadvantage: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it can increase cost and lengthen the projec</ns1:t>
            </ns1:r>
            <ns1:r>
              <ns1:rPr sz="2000" kern="0" spc="-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 schedule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because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starting some tasks too soon often increases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 risk and results in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54405" algn="l" rtl="0" eaLnBrk="0">
              <ns1:lnSpc>
                <ns1:spcPct val="76000"/>
              </ns1:lnSpc>
              <ns1:spcBef>
                <ns1:spcPts val="575"/>
              </ns1:spcBef>
            </ns1:pPr>
            <ns1:r>
              <ns1:rPr sz="20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rework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pic>
        <ns0:nvPicPr>
          <ns0:cNvPr id="398" name="picture 398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824366" y="2779395"/>
            <ns1:ext cx="135255" cy="211073"/>
          </ns1:xfrm>
          <ns1:prstGeom prst="rect">
            <ns1:avLst/>
          </ns1:prstGeom>
        </ns0:spPr>
      </ns0:pic>
      <ns0:pic>
        <ns0:nvPicPr>
          <ns0:cNvPr id="400" name="picture 400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824365" y="2017395"/>
            <ns1:ext cx="135255" cy="211073"/>
          </ns1:xfrm>
          <ns1:prstGeom prst="rect">
            <ns1:avLst/>
          </ns1:prstGeom>
        </ns0:spPr>
      </ns0:pic>
      <ns0:grpSp>
        <ns0:nvGrpSpPr>
          <ns0:cNvPr id="38" name="group 38"/>
          <ns0:cNvGrpSpPr/>
          <ns0:nvPr/>
        </ns0:nvGrpSpPr>
        <ns0:grpSpPr>
          <ns1:xfrm rot="21600000">
            <ns1:off x="933955" y="4413504"/>
            <ns1:ext cx="3491994" cy="317500"/>
            <ns1:chOff x="0" y="0"/>
            <ns1:chExt cx="3491994" cy="317500"/>
          </ns1:xfrm>
        </ns0:grpSpPr>
        <ns0:sp>
          <ns0:nvSpPr>
            <ns0:cNvPr id="402" name="path 402"/>
            <ns0:cNvSpPr/>
            <ns0:nvPr/>
          </ns0:nvSpPr>
          <ns0:spPr>
            <ns1:xfrm>
              <ns1:off x="0" y="0"/>
              <ns1:ext cx="3491994" cy="317500"/>
            </ns1:xfrm>
            <ns1:custGeom>
              <ns1:avLst/>
              <ns1:gdLst/>
              <ns1:ahLst/>
              <ns1:cxnLst/>
              <ns1:rect l="0" t="0" r="0" b="0"/>
              <ns1:pathLst>
                <ns1:path w="5499" h="500">
                  <ns1:moveTo>
                    <ns1:pt x="10" y="490"/>
                  </ns1:moveTo>
                  <ns1:lnTo>
                    <ns1:pt x="1889" y="490"/>
                  </ns1:lnTo>
                  <ns1:lnTo>
                    <ns1:pt x="1889" y="10"/>
                  </ns1:lnTo>
                  <ns1:lnTo>
                    <ns1:pt x="10" y="10"/>
                  </ns1:lnTo>
                  <ns1:lnTo>
                    <ns1:pt x="10" y="490"/>
                  </ns1:lnTo>
                  <ns1:close/>
                </ns1:path>
                <ns1:path w="5499" h="500">
                  <ns1:moveTo>
                    <ns1:pt x="2969" y="490"/>
                  </ns1:moveTo>
                  <ns1:lnTo>
                    <ns1:pt x="5489" y="490"/>
                  </ns1:lnTo>
                  <ns1:lnTo>
                    <ns1:pt x="5489" y="10"/>
                  </ns1:lnTo>
                  <ns1:lnTo>
                    <ns1:pt x="2969" y="10"/>
                  </ns1:lnTo>
                  <ns1:lnTo>
                    <ns1:pt x="2969" y="490"/>
                  </ns1:lnTo>
                  <ns1:close/>
                </ns1:path>
              </ns1:pathLst>
            </ns1:custGeom>
            <ns1:solidFill>
              <ns1:srgbClr val="0070C0">
                <ns1:alpha val="100000"/>
              </ns1:srgbClr>
            </ns1:solidFill>
            <ns1:ln w="12700" cap="sq">
              <ns1:solidFill>
                <ns1:srgbClr val="000000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404" name="path 404"/>
            <ns0:cNvSpPr/>
            <ns0:nvPr/>
          </ns0:nvSpPr>
          <ns0:spPr>
            <ns1:xfrm>
              <ns1:off x="1193294" y="152400"/>
              <ns1:ext cx="635000" cy="12700"/>
            </ns1:xfrm>
            <ns1:custGeom>
              <ns1:avLst/>
              <ns1:gdLst/>
              <ns1:ahLst/>
              <ns1:cxnLst/>
              <ns1:rect l="0" t="0" r="0" b="0"/>
              <ns1:pathLst>
                <ns1:path w="1000" h="20">
                  <ns1:moveTo>
                    <ns1:pt x="10" y="10"/>
                  </ns1:moveTo>
                  <ns1:lnTo>
                    <ns1:pt x="990" y="10"/>
                  </ns1:lnTo>
                </ns1:path>
              </ns1:pathLst>
            </ns1:custGeom>
            <ns1:noFill/>
            <ns1:ln w="12700" cap="sq">
              <ns1:solidFill>
                <ns1:srgbClr val="000000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406" name="path 406"/>
            <ns0:cNvSpPr/>
            <ns0:nvPr/>
          </ns0:nvSpPr>
          <ns0:spPr>
            <ns1:xfrm>
              <ns1:off x="1809244" y="120650"/>
              <ns1:ext cx="76200" cy="76200"/>
            </ns1:xfrm>
            <ns1:custGeom>
              <ns1:avLst/>
              <ns1:gdLst/>
              <ns1:ahLst/>
              <ns1:cxnLst/>
              <ns1:rect l="0" t="0" r="0" b="0"/>
              <ns1:pathLst>
                <ns1:path w="120" h="120">
                  <ns1:moveTo>
                    <ns1:pt x="0" y="0"/>
                  </ns1:moveTo>
                  <ns1:lnTo>
                    <ns1:pt x="120" y="60"/>
                  </ns1:lnTo>
                  <ns1:lnTo>
                    <ns1:pt x="0" y="120"/>
                  </ns1:lnTo>
                </ns1:path>
              </ns1:pathLst>
            </ns1:custGeom>
            <ns1:solidFill>
              <ns1:srgbClr val="000000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graphicFrame>
        <ns0:nvGraphicFramePr>
          <ns0:cNvPr id="410" name="table 410"/>
          <ns0:cNvGraphicFramePr>
            <ns1:graphicFrameLocks noGrp="1"/>
          </ns0:cNvGraphicFramePr>
          <ns0:nvPr/>
        </ns0:nvGraphicFramePr>
        <ns0:xfrm>
          <ns1:off x="6062217" y="4706112"/>
          <ns1:ext cx="1612265" cy="317500"/>
        </ns0:xfrm>
        <ns1:graphic>
          <ns1:graphicData uri="http://schemas.openxmlformats.org/drawingml/2006/table">
            <ns1:tbl>
              <ns1:tblPr>
                <ns1:solidFill>
                  <ns1:srgbClr val="0070C0"/>
                </ns1:solidFill>
              </ns1:tblPr>
              <ns1:tblGrid>
                <ns1:gridCol w="1612265"/>
              </ns1:tblGrid>
              <ns1:tr h="317500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6000"/>
                        </ns1:lnSpc>
                      </ns1:pPr>
                      <ns1:endParaRPr sz="7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742315" algn="l" rtl="0" eaLnBrk="0">
                        <ns1:lnSpc>
                          <ns1:spcPct val="70000"/>
                        </ns1:lnSpc>
                        <ns1:spcBef>
                          <ns1:spcPts val="5"/>
                        </ns1:spcBef>
                      </ns1:pPr>
                      <ns1:r>
                        <ns1:rPr sz="1500" kern="0" spc="2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Times New Roman" panose="02020603050405020304"/>
                          <ns1:ea typeface="Times New Roman" panose="02020603050405020304"/>
                          <ns1:cs typeface="Times New Roman" panose="02020603050405020304"/>
                        </ns1:rPr>
                        <ns1:t>B</ns1:t>
                      </ns1:r>
                      <ns1:endParaRPr sz="1500" dirty="0">
                        <ns1:latin typeface="Times New Roman" panose="02020603050405020304"/>
                        <ns1:ea typeface="Times New Roman" panose="02020603050405020304"/>
                        <ns1:cs typeface="Times New Roman" panose="020206030504050203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0070C0"/>
                    </ns1:solidFill>
                  </ns1:tcPr>
                </ns1:tc>
              </ns1:tr>
            </ns1:tbl>
          </ns1:graphicData>
        </ns1:graphic>
      </ns0:graphicFrame>
      <ns0:sp>
        <ns0:nvSpPr>
          <ns0:cNvPr id="412" name="textbox 412"/>
          <ns0:cNvSpPr/>
          <ns0:nvPr/>
        </ns0:nvSpPr>
        <ns0:spPr>
          <ns1:xfrm>
            <ns1:off x="1621998" y="5067873"/>
            <ns1:ext cx="2064385" cy="259715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90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5000"/>
              </ns1:lnSpc>
            </ns1:pPr>
            <ns1:r>
              <ns1:rPr sz="1800" kern="0" spc="40" dirty="0">
                <ns1:solidFill>
                  <ns1:srgbClr val="C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before fast tr</ns1:t>
            </ns1:r>
            <ns1:r>
              <ns1:rPr sz="1800" kern="0" spc="30" dirty="0">
                <ns1:solidFill>
                  <ns1:srgbClr val="C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acking</ns1:t>
            </ns1:r>
            <ns1:endParaRPr sz="18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414" name="textbox 414"/>
          <ns0:cNvSpPr/>
          <ns0:nvPr/>
        </ns0:nvSpPr>
        <ns0:spPr>
          <ns1:xfrm>
            <ns1:off x="5719426" y="5270553"/>
            <ns1:ext cx="1866900" cy="259715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90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5000"/>
              </ns1:lnSpc>
            </ns1:pPr>
            <ns1:r>
              <ns1:rPr sz="1800" kern="0" spc="40" dirty="0">
                <ns1:solidFill>
                  <ns1:srgbClr val="C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after fast </ns1:t>
            </ns1:r>
            <ns1:r>
              <ns1:rPr sz="1800" kern="0" spc="30" dirty="0">
                <ns1:solidFill>
                  <ns1:srgbClr val="C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tracking</ns1:t>
            </ns1:r>
            <ns1:endParaRPr sz="18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graphicFrame>
        <ns0:nvGraphicFramePr>
          <ns0:cNvPr id="416" name="table 416"/>
          <ns0:cNvGraphicFramePr>
            <ns1:graphicFrameLocks noGrp="1"/>
          </ns0:cNvGraphicFramePr>
          <ns0:nvPr/>
        </ns0:nvGraphicFramePr>
        <ns0:xfrm>
          <ns1:off x="5509005" y="4195572"/>
          <ns1:ext cx="1207135" cy="317500"/>
        </ns0:xfrm>
        <ns1:graphic>
          <ns1:graphicData uri="http://schemas.openxmlformats.org/drawingml/2006/table">
            <ns1:tbl>
              <ns1:tblPr>
                <ns1:solidFill>
                  <ns1:srgbClr val="0070C0"/>
                </ns1:solidFill>
              </ns1:tblPr>
              <ns1:tblGrid>
                <ns1:gridCol w="1207135"/>
              </ns1:tblGrid>
              <ns1:tr h="317500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3000"/>
                        </ns1:lnSpc>
                      </ns1:pPr>
                      <ns1:endParaRPr sz="7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531495" algn="l" rtl="0" eaLnBrk="0">
                        <ns1:lnSpc>
                          <ns1:spcPct val="72000"/>
                        </ns1:lnSpc>
                        <ns1:spcBef>
                          <ns1:spcPts val="5"/>
                        </ns1:spcBef>
                      </ns1:pPr>
                      <ns1:r>
                        <ns1:rPr sz="1500" kern="0" spc="4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Times New Roman" panose="02020603050405020304"/>
                          <ns1:ea typeface="Times New Roman" panose="02020603050405020304"/>
                          <ns1:cs typeface="Times New Roman" panose="02020603050405020304"/>
                        </ns1:rPr>
                        <ns1:t>A</ns1:t>
                      </ns1:r>
                      <ns1:endParaRPr sz="1500" dirty="0">
                        <ns1:latin typeface="Times New Roman" panose="02020603050405020304"/>
                        <ns1:ea typeface="Times New Roman" panose="02020603050405020304"/>
                        <ns1:cs typeface="Times New Roman" panose="020206030504050203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0070C0"/>
                    </ns1:solidFill>
                  </ns1:tcPr>
                </ns1:tc>
              </ns1:tr>
            </ns1:tbl>
          </ns1:graphicData>
        </ns1:graphic>
      </ns0:graphicFrame>
      <ns0:sp>
        <ns0:nvSpPr>
          <ns0:cNvPr id="418" name="rect 418"/>
          <ns0:cNvSpPr/>
          <ns0:nvPr/>
        </ns0:nvSpPr>
        <ns0:spPr>
          <ns1:xfrm>
            <ns1:off x="6972300" y="910080"/>
            <ns1:ext cx="1920240" cy="193549"/>
          </ns1:xfrm>
          <ns1:prstGeom prst="rect">
            <ns1:avLst/>
          </ns1:prstGeom>
          <ns1:solidFill>
            <ns1:srgbClr val="B2B2B2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420" name="textbox 420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422" name="textbox 422"/>
          <ns0:cNvSpPr/>
          <ns0:nvPr/>
        </ns0:nvSpPr>
        <ns0:spPr>
          <ns1:xfrm>
            <ns1:off x="1452088" y="4512248"/>
            <ns1:ext cx="2247900" cy="1898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1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72000"/>
              </ns1:lnSpc>
            </ns1:pPr>
            <ns1:r>
              <ns1:rPr sz="1500" kern="0" spc="0" dirty="0">
                <ns1:solidFill>
                  <ns1:srgbClr val="FFFFFF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</ns1:t>
            </ns1:r>
            <ns1:r>
              <ns1:rPr sz="1500" kern="0" spc="20" dirty="0">
                <ns1:solidFill>
                  <ns1:srgbClr val="FFFFFF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                           </ns1:t>
            </ns1:r>
            <ns1:r>
              <ns1:rPr sz="1500" kern="0" spc="10" dirty="0">
                <ns1:solidFill>
                  <ns1:srgbClr val="FFFFFF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1500" kern="0" spc="0" dirty="0">
                <ns1:solidFill>
                  <ns1:srgbClr val="FFFFFF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</ns1:t>
            </ns1:r>
            <ns1:endParaRPr sz="15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sp>
        <ns0:nvSpPr>
          <ns0:cNvPr id="424" name="textbox 424"/>
          <ns0:cNvSpPr/>
          <ns0:nvPr/>
        </ns0:nvSpPr>
        <ns0:spPr>
          <ns1:xfrm>
            <ns1:off x="9042709" y="6830611"/>
            <ns1:ext cx="166370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6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6000"/>
              </ns1:lnSpc>
            </ns1:pPr>
            <ns1:r>
              <ns1:rPr sz="1000" kern="0" spc="-1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19</ns1:t>
            </ns1: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19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www.wps.cn/officeDocument/2017/drawingmlCustomData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426" name="rect 426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428" name="rect 428"/>
          <ns0:cNvSpPr/>
          <ns0:nvPr/>
        </ns0:nvSpPr>
        <ns0:spPr>
          <ns1:xfrm>
            <ns1:off x="5845187" y="3256803"/>
            <ns1:ext cx="1738884" cy="309369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430" name="textbox 430"/>
          <ns0:cNvSpPr/>
          <ns0:nvPr/>
        </ns0:nvSpPr>
        <ns0:spPr>
          <ns1:xfrm>
            <ns1:off x="371781" y="1151389"/>
            <ns1:ext cx="8837294" cy="583628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100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352425" indent="-340360" algn="l" rtl="0" eaLnBrk="0">
              <ns1:lnSpc>
                <ns1:spcPct val="100000"/>
              </ns1:lnSpc>
              <ns1:spcBef>
                <ns1:spcPts val="0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  <ns1:hlinkClick ns2:id="rId1">
                  <ns1:extLst>
                    <ns1:ext uri="{DAF060AB-1E55-43B9-8AAB-6FB025537F2F}">
                      <ns3:hlinkClr val="B2B2B2"/>
                      <ns3:folHlinkClr val="B2B2B2"/>
                      <ns3:hlinkUnderline val="0"/>
                    </ns1:ext>
                  </ns1:extLst>
                </ns1:hlinkClick>
              </ns1:rPr>
              <ns1:t>n</ns1:t>
            </ns1:r>
            <ns1:r>
              <ns1:rPr sz="1900" kern="0" spc="-53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  <ns1:hlinkClick ns2:id="rId1">
                  <ns1:extLst>
                    <ns1:ext uri="{DAF060AB-1E55-43B9-8AAB-6FB025537F2F}">
                      <ns3:hlinkClr val="B2B2B2"/>
                      <ns3:folHlinkClr val="B2B2B2"/>
                      <ns3:hlinkUnderline val="0"/>
                    </ns1:ext>
                  </ns1:extLst>
                </ns1:hlinkClick>
              </ns1:rPr>
              <ns1:t> </ns1:t>
            </ns1:r>
            <ns1:r>
              <ns1:rPr sz="2100" u="sng" kern="0" spc="-440" dirty="0">
                <ns1:solidFill>
                  <ns1:srgbClr val="99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  <ns1:hlinkClick ns2:id="rId1">
                  <ns1:extLst>
                    <ns1:ext uri="{DAF060AB-1E55-43B9-8AAB-6FB025537F2F}">
                      <ns3:hlinkClr val="990033"/>
                      <ns3:folHlinkClr val="990033"/>
                      <ns3:hlinkUnderline val="0"/>
                    </ns1:ext>
                  </ns1:extLst>
                </ns1:hlinkClick>
              </ns1:rPr>
              <ns1:t> </ns1:t>
            </ns1:r>
            <ns1:r>
              <ns1:rPr sz="2100" u="sng" kern="0" spc="40" dirty="0">
                <ns1:solidFill>
                  <ns1:srgbClr val="99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  <ns1:hlinkClick ns2:id="rId1">
                  <ns1:extLst>
                    <ns1:ext uri="{DAF060AB-1E55-43B9-8AAB-6FB025537F2F}">
                      <ns3:hlinkClr val="990033"/>
                      <ns3:folHlinkClr val="990033"/>
                      <ns3:hlinkUnderline val="0"/>
                    </ns1:ext>
                  </ns1:extLst>
                </ns1:hlinkClick>
              </ns1:rPr>
              <ns1:t>Critical ch</ns1:t>
            </ns1:r>
            <ns1:r>
              <ns1:rPr sz="2100" u="sng" kern="0" spc="30" dirty="0">
                <ns1:solidFill>
                  <ns1:srgbClr val="99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  <ns1:hlinkClick ns2:id="rId1">
                  <ns1:extLst>
                    <ns1:ext uri="{DAF060AB-1E55-43B9-8AAB-6FB025537F2F}">
                      <ns3:hlinkClr val="990033"/>
                      <ns3:folHlinkClr val="990033"/>
                      <ns3:hlinkUnderline val="0"/>
                    </ns1:ext>
                  </ns1:extLst>
                </ns1:hlinkClick>
              </ns1:rPr>
              <ns1:t>ain scheduling</ns1:t>
            </ns1:r>
            <ns1:r>
              <ns1:rPr sz="2100" kern="0" spc="30" dirty="0">
                <ns1:solidFill>
                  <ns1:srgbClr val="99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is a method that considers</ns1:t>
            </ns1:r>
            <ns1:r>
              <ns1:rPr sz="2100" kern="0" spc="1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limited</ns1:t>
            </ns1:r>
            <ns1:r>
              <ns1:rPr sz="2100" kern="0" spc="7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resources</ns1:t>
            </ns1:r>
            <ns1:r>
              <ns1:rPr sz="21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when creating a project schedule and includes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buffer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 </ns1:t>
            </ns1:r>
            <ns1:r>
              <ns1:rPr sz="2100" kern="0" spc="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 protect the</ns1:t>
            </ns1:r>
            <ns1:r>
              <ns1:rPr sz="21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    </ns1:t>
            </ns1:r>
            <ns1:r>
              <ns1:rPr sz="2100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 co</ns1:t>
            </ns1:r>
            <ns1:r>
              <ns1:rPr sz="2100" kern="0" spc="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mpletion</ns1:t>
            </ns1:r>
            <ns1:r>
              <ns1:rPr sz="2100" kern="0" spc="12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date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90220" algn="l" rtl="0" eaLnBrk="0">
              <ns1:lnSpc>
                <ns1:spcPct val="88000"/>
              </ns1:lnSpc>
              <ns1:spcBef>
                <ns1:spcPts val="112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application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000" kern="0" spc="-1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Theory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000" kern="0" spc="-1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Constraints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(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TOC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),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management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77240" algn="l" rtl="0" eaLnBrk="0">
              <ns1:lnSpc>
                <ns1:spcPct val="80000"/>
              </ns1:lnSpc>
              <ns1:spcBef>
                <ns1:spcPts val="275"/>
              </ns1:spcBef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philosophy developed by E. M. Goldratt in his fa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mous books </ns1:t>
            </ns1:r>
            <ns1:r>
              <ns1:rPr sz="2000" i="1" u="sng" kern="0" spc="-10" dirty="0">
                <ns1:solidFill>
                  <ns1:srgbClr val="99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  <ns1:hlinkClick ns2:id="rId2">
                  <ns1:extLst>
                    <ns1:ext uri="{DAF060AB-1E55-43B9-8AAB-6FB025537F2F}">
                      <ns3:hlinkClr val="990033"/>
                      <ns3:folHlinkClr val="990033"/>
                      <ns3:hlinkUnderline val="0"/>
                    </ns1:ext>
                  </ns1:extLst>
                </ns1:hlinkClick>
              </ns1:rPr>
              <ns1:t>The</ns1:t>
            </ns1:r>
            <ns1:r>
              <ns1:rPr sz="2000" i="1" u="sng" kern="0" spc="120" dirty="0">
                <ns1:solidFill>
                  <ns1:srgbClr val="99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  <ns1:hlinkClick ns2:id="rId2">
                  <ns1:extLst>
                    <ns1:ext uri="{DAF060AB-1E55-43B9-8AAB-6FB025537F2F}">
                      <ns3:hlinkClr val="990033"/>
                      <ns3:folHlinkClr val="990033"/>
                      <ns3:hlinkUnderline val="0"/>
                    </ns1:ext>
                  </ns1:extLst>
                </ns1:hlinkClick>
              </ns1:rPr>
              <ns1:t> </ns1:t>
            </ns1:r>
            <ns1:r>
              <ns1:rPr sz="2000" i="1" u="sng" kern="0" spc="-10" dirty="0">
                <ns1:solidFill>
                  <ns1:srgbClr val="99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  <ns1:hlinkClick ns2:id="rId2">
                  <ns1:extLst>
                    <ns1:ext uri="{DAF060AB-1E55-43B9-8AAB-6FB025537F2F}">
                      <ns3:hlinkClr val="990033"/>
                      <ns3:folHlinkClr val="990033"/>
                      <ns3:hlinkUnderline val="0"/>
                    </ns1:ext>
                  </ns1:extLst>
                </ns1:hlinkClick>
              </ns1:rPr>
              <ns1:t>Goal</ns1:t>
            </ns1:r>
            <ns1:r>
              <ns1:rPr sz="2000" i="1" kern="0" spc="-10" dirty="0">
                <ns1:solidFill>
                  <ns1:srgbClr val="99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</ns1:t>
            </ns1:r>
            <ns1:r>
              <ns1:rPr sz="2000" i="1" u="sng" kern="0" spc="0" dirty="0">
                <ns1:solidFill>
                  <ns1:srgbClr val="99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  <ns1:hlinkClick ns2:id="rId3">
                  <ns1:extLst>
                    <ns1:ext uri="{DAF060AB-1E55-43B9-8AAB-6FB025537F2F}">
                      <ns3:hlinkClr val="990033"/>
                      <ns3:folHlinkClr val="990033"/>
                      <ns3:hlinkUnderline val="0"/>
                    </ns1:ext>
                  </ns1:extLst>
                </ns1:hlinkClick>
              </ns1:rPr>
              <ns1:t>Critical Ch</ns1:t>
            </ns1:r>
            <ns1:r>
              <ns1:rPr sz="2000" i="1" u="sng" kern="0" spc="-10" dirty="0">
                <ns1:solidFill>
                  <ns1:srgbClr val="99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  <ns1:hlinkClick ns2:id="rId3">
                  <ns1:extLst>
                    <ns1:ext uri="{DAF060AB-1E55-43B9-8AAB-6FB025537F2F}">
                      <ns3:hlinkClr val="990033"/>
                      <ns3:folHlinkClr val="990033"/>
                      <ns3:hlinkUnderline val="0"/>
                    </ns1:ext>
                  </ns1:extLst>
                </ns1:hlinkClick>
              </ns1:rPr>
              <ns1:t>ain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2700" algn="l" rtl="0" eaLnBrk="0">
              <ns1:lnSpc>
                <ns1:spcPct val="89000"/>
              </ns1:lnSpc>
              <ns1:spcBef>
                <ns1:spcPts val="1695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6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TOC is based on the metaphor of</ns1:t>
            </ns1:r>
            <ns1:r>
              <ns1:rPr sz="2100" kern="0" spc="-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chain</ns1:t>
            </ns1:r>
            <ns1:r>
              <ns1:rPr sz="21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 its weakest</ns1:t>
            </ns1:r>
            <ns1:r>
              <ns1:rPr sz="21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link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86130" indent="-295910" algn="l" rtl="0" eaLnBrk="0">
              <ns1:lnSpc>
                <ns1:spcPct val="88000"/>
              </ns1:lnSpc>
              <ns1:spcBef>
                <ns1:spcPts val="118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Any complex system at any point in ti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me often </ns1:t>
            </ns1:r>
            <ns1:r>
              <ns1:rPr sz="2000" kern="0" spc="-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has only</ns1:t>
            </ns1:r>
            <ns1:r>
              <ns1:rPr sz="2000" kern="0" spc="7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one</ns1:t>
            </ns1:r>
            <ns1:r>
              <ns1:rPr sz="2000" kern="0" spc="5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aspect</ns1:t>
            </ns1:r>
            <ns1:r>
              <ns1:rPr sz="20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or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    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constraint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that limits its ability to achieve more of</ns1:t>
            </ns1:r>
            <ns1:r>
              <ns1:rPr sz="2000" kern="0" spc="-2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system’s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goal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78510" indent="-288290" algn="l" rtl="0" eaLnBrk="0">
              <ns1:lnSpc>
                <ns1:spcPct val="88000"/>
              </ns1:lnSpc>
              <ns1:spcBef>
                <ns1:spcPts val="117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 attain significant improvement,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that constraint mu</ns1:t>
            </ns1:r>
            <ns1:r>
              <ns1:rPr sz="2000" kern="0" spc="-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st be identified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 the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whole system must be managed with t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hat in mind.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2700" algn="l" rtl="0" eaLnBrk="0">
              <ns1:lnSpc>
                <ns1:spcPct val="89000"/>
              </ns1:lnSpc>
              <ns1:spcBef>
                <ns1:spcPts val="1290"/>
              </ns1:spcBef>
            </ns1:pPr>
            <ns1:r>
              <ns1:rPr sz="1900" kern="0" spc="3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39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Three importance concepts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98475" algn="l" rtl="0" eaLnBrk="0">
              <ns1:lnSpc>
                <ns1:spcPct val="88000"/>
              </ns1:lnSpc>
              <ns1:spcBef>
                <ns1:spcPts val="1175"/>
              </ns1:spcBef>
            </ns1:pPr>
            <ns1:r>
              <ns1:rPr sz="15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1.  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Availability of</ns1:t>
            </ns1:r>
            <ns1:r>
              <ns1:rPr sz="2000" kern="0" spc="-10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scarce resource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80060" algn="l" rtl="0" eaLnBrk="0">
              <ns1:lnSpc>
                <ns1:spcPct val="88000"/>
              </ns1:lnSpc>
              <ns1:spcBef>
                <ns1:spcPts val="890"/>
              </ns1:spcBef>
            </ns1:pPr>
            <ns1:r>
              <ns1:rPr sz="15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2.</ns1:t>
            </ns1:r>
            <ns1:r>
              <ns1:rPr sz="1500" kern="0" spc="7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Multitasking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83870" algn="l" rtl="0" eaLnBrk="0">
              <ns1:lnSpc>
                <ns1:spcPct val="76000"/>
              </ns1:lnSpc>
              <ns1:spcBef>
                <ns1:spcPts val="895"/>
              </ns1:spcBef>
            </ns1:pPr>
            <ns1:r>
              <ns1:rPr sz="15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3.</ns1:t>
            </ns1:r>
            <ns1:r>
              <ns1:rPr sz="1500" kern="0" spc="7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Time buffers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81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39000"/>
              </ns1:lnSpc>
            </ns1:pPr>
            <ns1:endParaRPr sz="2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r" rtl="0" eaLnBrk="0">
              <ns1:lnSpc>
                <ns1:spcPct val="78000"/>
              </ns1:lnSpc>
              <ns1:spcBef>
                <ns1:spcPts val="0"/>
              </ns1:spcBef>
            </ns1:pPr>
            <ns1:r>
              <ns1:rPr sz="1100" kern="0" spc="-3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20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pic>
        <ns0:nvPicPr>
          <ns0:cNvPr id="432" name="picture 432"/>
          <ns0:cNvPicPr>
            <ns1:picLocks noChangeAspect="1"/>
          </ns0:cNvPicPr>
          <ns0:nvPr/>
        </ns0:nvPicPr>
        <ns0:blipFill>
          <ns1:blip ns2:embed="rId4"/>
          <ns1:stretch>
            <ns1:fillRect/>
          </ns1:stretch>
        </ns0:blipFill>
        <ns0:spPr>
          <ns1:xfrm rot="21600000">
            <ns1:off x="862469" y="4402470"/>
            <ns1:ext cx="135255" cy="211073"/>
          </ns1:xfrm>
          <ns1:prstGeom prst="rect">
            <ns1:avLst/>
          </ns1:prstGeom>
        </ns0:spPr>
      </ns0:pic>
      <ns0:pic>
        <ns0:nvPicPr>
          <ns0:cNvPr id="434" name="picture 434"/>
          <ns0:cNvPicPr>
            <ns1:picLocks noChangeAspect="1"/>
          </ns0:cNvPicPr>
          <ns0:nvPr/>
        </ns0:nvPicPr>
        <ns0:blipFill>
          <ns1:blip ns2:embed="rId5"/>
          <ns1:stretch>
            <ns1:fillRect/>
          </ns1:stretch>
        </ns0:blipFill>
        <ns0:spPr>
          <ns1:xfrm rot="21600000">
            <ns1:off x="862471" y="3716669"/>
            <ns1:ext cx="135255" cy="211073"/>
          </ns1:xfrm>
          <ns1:prstGeom prst="rect">
            <ns1:avLst/>
          </ns1:prstGeom>
        </ns0:spPr>
      </ns0:pic>
      <ns0:pic>
        <ns0:nvPicPr>
          <ns0:cNvPr id="436" name="picture 436"/>
          <ns0:cNvPicPr>
            <ns1:picLocks noChangeAspect="1"/>
          </ns0:cNvPicPr>
          <ns0:nvPr/>
        </ns0:nvPicPr>
        <ns0:blipFill>
          <ns1:blip ns2:embed="rId6"/>
          <ns1:stretch>
            <ns1:fillRect/>
          </ns1:stretch>
        </ns0:blipFill>
        <ns0:spPr>
          <ns1:xfrm rot="21600000">
            <ns1:off x="862472" y="2276475"/>
            <ns1:ext cx="135255" cy="211073"/>
          </ns1:xfrm>
          <ns1:prstGeom prst="rect">
            <ns1:avLst/>
          </ns1:prstGeom>
        </ns0:spPr>
      </ns0:pic>
      <ns0:sp>
        <ns0:nvSpPr>
          <ns0:cNvPr id="438" name="textbox 438"/>
          <ns0:cNvSpPr/>
          <ns0:nvPr/>
        </ns0:nvSpPr>
        <ns0:spPr>
          <ns1:xfrm>
            <ns1:off x="176617" y="218897"/>
            <ns1:ext cx="6245225" cy="50609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8000"/>
              </ns1:lnSpc>
            </ns1:pP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Critical Chain</ns1:t>
            </ns1:r>
            <ns1:r>
              <ns1:rPr sz="3600" kern="0" spc="3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Scheduling (1</ns1:t>
            </ns1:r>
            <ns1:r>
              <ns1:rPr sz="3600" kern="0" spc="13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kern="0" spc="-2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6)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40" name="group 40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440" name="path 440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442" name="path 442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444" name="textbox 444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2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48" name="rect 48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50" name="textbox 50"/>
          <ns0:cNvSpPr/>
          <ns0:nvPr/>
        </ns0:nvSpPr>
        <ns0:spPr>
          <ns1:xfrm>
            <ns1:off x="295581" y="1151389"/>
            <ns1:ext cx="8580119" cy="513842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76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355600" indent="-343535" algn="l" rtl="0" eaLnBrk="0">
              <ns1:lnSpc>
                <ns1:spcPct val="106000"/>
              </ns1:lnSpc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39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Schedule development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uses the results of</ns1:t>
            </ns1:r>
            <ns1:r>
              <ns1:rPr sz="2100" kern="0" spc="-1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fir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st four project schedule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</ns1:t>
            </ns1:r>
            <ns1:r>
              <ns1:rPr sz="2100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management processes to determine </ns1:t>
            </ns1:r>
            <ns1:r>
              <ns1:rPr sz="2100" i="1" kern="0" spc="5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start</ns1:t>
            </ns1:r>
            <ns1:r>
              <ns1:rPr sz="2100" i="1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and end dates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ofthe project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 its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activ</ns1:t>
            </ns1:r>
            <ns1:r>
              <ns1:rPr sz="21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ities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76605" indent="-286385" algn="l" rtl="0" eaLnBrk="0">
              <ns1:lnSpc>
                <ns1:spcPct val="88000"/>
              </ns1:lnSpc>
              <ns1:spcBef>
                <ns1:spcPts val="1010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9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u="sng" kern="0" spc="-42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u="sng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Goal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: create a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realistic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 schedule that provides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 </ns1:t>
            </ns1:r>
            <ns1:r>
              <ns1:rPr sz="2000" kern="0" spc="-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basis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 monitoring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progress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time</ns1:t>
            </ns1:r>
            <ns1:r>
              <ns1:rPr sz="2000" kern="0" spc="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dimension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000" kern="0" spc="-1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84225" indent="-294005" algn="l" rtl="0" eaLnBrk="0">
              <ns1:lnSpc>
                <ns1:spcPct val="88000"/>
              </ns1:lnSpc>
              <ns1:spcBef>
                <ns1:spcPts val="147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2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u="sng" kern="0" spc="-45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u="sng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Main</ns1:t>
            </ns1:r>
            <ns1:r>
              <ns1:rPr sz="2000" u="sng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u="sng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outputs</ns1:t>
            </ns1:r>
            <ns1:r>
              <ns1:rPr sz="2000" u="sng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:</ns1:t>
            </ns1:r>
            <ns1:r>
              <ns1:rPr sz="2000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</ns1:t>
            </ns1:r>
            <ns1:r>
              <ns1:rPr sz="2000" i="1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schedule</ns1:t>
            </ns1:r>
            <ns1:r>
              <ns1:rPr sz="2000" i="1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baseline</ns1:t>
            </ns1:r>
            <ns1:r>
              <ns1:rPr sz="20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</ns1:t>
            </ns1:r>
            <ns1:r>
              <ns1:rPr sz="2000" kern="0" spc="-2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</ns1:t>
            </ns1:r>
            <ns1:r>
              <ns1:rPr sz="2000" i="1" kern="0" spc="-8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schedule</ns1:t>
            </ns1:r>
            <ns1:r>
              <ns1:rPr sz="20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schedule</ns1:t>
            </ns1:r>
            <ns1:r>
              <ns1:rPr sz="2000" i="1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data</ns1:t>
            </ns1:r>
            <ns1:r>
              <ns1:rPr sz="20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</ns1:t>
            </ns1:r>
            <ns1:r>
              <ns1:rPr sz="2000" kern="0" spc="-2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   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calendars</ns1:t>
            </ns1:r>
            <ns1:r>
              <ns1:rPr sz="2000" kern="0" spc="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change</ns1:t>
            </ns1:r>
            <ns1:r>
              <ns1:rPr sz="2000" i="1" kern="0" spc="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requests</ns1:t>
            </ns1:r>
            <ns1:r>
              <ns1:rPr sz="2000" kern="0" spc="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</ns1:t>
            </ns1:r>
            <ns1:r>
              <ns1:rPr sz="2000" kern="0" spc="-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PM</ns1:t>
            </ns1:r>
            <ns1:r>
              <ns1:rPr sz="2000" i="1" kern="0" spc="-4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plan</ns1:t>
            </ns1:r>
            <ns1:r>
              <ns1:rPr sz="2000" i="1" kern="0" spc="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</ns1:t>
            </ns1:r>
            <ns1:r>
              <ns1:rPr sz="2000" i="1" kern="0" spc="-3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</ns1:t>
            </ns1:r>
            <ns1:r>
              <ns1:rPr sz="2000" i="1" kern="0" spc="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documents</ns1:t>
            </ns1:r>
            <ns1:r>
              <ns1:rPr sz="2000" i="1" kern="0" spc="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updates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2700" algn="l" rtl="0" eaLnBrk="0">
              <ns1:lnSpc>
                <ns1:spcPct val="89000"/>
              </ns1:lnSpc>
              <ns1:spcBef>
                <ns1:spcPts val="1590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9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Four important t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ools and techniques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80060" algn="l" rtl="0" eaLnBrk="0">
              <ns1:lnSpc>
                <ns1:spcPct val="88000"/>
              </ns1:lnSpc>
              <ns1:spcBef>
                <ns1:spcPts val="1475"/>
              </ns1:spcBef>
            </ns1:pPr>
            <ns1:r>
              <ns1:rPr sz="15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i.        </ns1:t>
            </ns1:r>
            <ns1:r>
              <ns1:rPr sz="2000" u="sng" kern="0" spc="-4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u="sng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Gantt chart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: a common tool</ns1:t>
            </ns1:r>
            <ns1:r>
              <ns1:rPr sz="2000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displaying project</ns1:t>
            </ns1:r>
            <ns1:r>
              <ns1:rPr sz="2000" kern="0" spc="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schedule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information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87425" indent="-507365" algn="l" rtl="0" eaLnBrk="0">
              <ns1:lnSpc>
                <ns1:spcPct val="88000"/>
              </ns1:lnSpc>
              <ns1:spcBef>
                <ns1:spcPts val="895"/>
              </ns1:spcBef>
            </ns1:pPr>
            <ns1:r>
              <ns1:rPr sz="15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ii.       </ns1:t>
            </ns1:r>
            <ns1:r>
              <ns1:rPr sz="2000" u="sng" kern="0" spc="-4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u="sng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Critical path analysis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: an important tool for developing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</ns1:t>
            </ns1:r>
            <ns1:r>
              <ns1:rPr sz="2000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controlling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schedules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96315" indent="-516255" algn="l" rtl="0" eaLnBrk="0">
              <ns1:lnSpc>
                <ns1:spcPct val="88000"/>
              </ns1:lnSpc>
              <ns1:spcBef>
                <ns1:spcPts val="1175"/>
              </ns1:spcBef>
            </ns1:pPr>
            <ns1:r>
              <ns1:rPr sz="15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iii.      </ns1:t>
            </ns1:r>
            <ns1:r>
              <ns1:rPr sz="2000" u="sng" kern="0" spc="-4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u="sng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Critical chain scheduling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: a technique focusing on</ns1:t>
            </ns1:r>
            <ns1:r>
              <ns1:rPr sz="2000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limited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resources when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creating a projec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 schedule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8000"/>
              </ns1:lnSpc>
            </ns1:pPr>
            <ns1:endParaRPr sz="9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480060" algn="l" rtl="0" eaLnBrk="0">
              <ns1:lnSpc>
                <ns1:spcPct val="88000"/>
              </ns1:lnSpc>
              <ns1:spcBef>
                <ns1:spcPts val="5"/>
              </ns1:spcBef>
            </ns1:pPr>
            <ns1:r>
              <ns1:rPr sz="15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iv.      </ns1:t>
            </ns1:r>
            <ns1:r>
              <ns1:rPr sz="2000" u="sng" kern="0" spc="-47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u="sng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PERT analysis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: a means</ns1:t>
            </ns1:r>
            <ns1:r>
              <ns1:rPr sz="2000" kern="0" spc="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 considering</ns1:t>
            </ns1:r>
            <ns1:r>
              <ns1:rPr sz="2000" kern="0" spc="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schedule risk</ns1:t>
            </ns1:r>
            <ns1:r>
              <ns1:rPr sz="20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on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projects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pic>
        <ns0:nvPicPr>
          <ns0:cNvPr id="52" name="picture 52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786269" y="3038485"/>
            <ns1:ext cx="135255" cy="211073"/>
          </ns1:xfrm>
          <ns1:prstGeom prst="rect">
            <ns1:avLst/>
          </ns1:prstGeom>
        </ns0:spPr>
      </ns0:pic>
      <ns0:pic>
        <ns0:nvPicPr>
          <ns0:cNvPr id="54" name="picture 54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786271" y="2314575"/>
            <ns1:ext cx="135255" cy="211073"/>
          </ns1:xfrm>
          <ns1:prstGeom prst="rect">
            <ns1:avLst/>
          </ns1:prstGeom>
        </ns0:spPr>
      </ns0:pic>
      <ns0:sp>
        <ns0:nvSpPr>
          <ns0:cNvPr id="56" name="textbox 56"/>
          <ns0:cNvSpPr/>
          <ns0:nvPr/>
        </ns0:nvSpPr>
        <ns0:spPr>
          <ns1:xfrm>
            <ns1:off x="182104" y="218897"/>
            <ns1:ext cx="5057140" cy="50609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8000"/>
              </ns1:lnSpc>
            </ns1:pPr>
            <ns1:r>
              <ns1:rPr sz="3600" kern="0" spc="-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5. Developing the</ns1:t>
            </ns1:r>
            <ns1:r>
              <ns1:rPr sz="3600" kern="0" spc="30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Schedule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8" name="group 8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58" name="path 58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60" name="path 60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64" name="textbox 64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66" name="textbox 66"/>
          <ns0:cNvSpPr/>
          <ns0:nvPr/>
        </ns0:nvSpPr>
        <ns0:spPr>
          <ns1:xfrm>
            <ns1:off x="9111039" y="6830611"/>
            <ns1:ext cx="97789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8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78000"/>
              </ns1:lnSpc>
            </ns1:pPr>
            <ns1:r>
              <ns1:rPr sz="1100" kern="0" spc="-2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3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20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446" name="rect 446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448" name="textbox 448"/>
          <ns0:cNvSpPr/>
          <ns0:nvPr/>
        </ns0:nvSpPr>
        <ns0:spPr>
          <ns1:xfrm>
            <ns1:off x="333681" y="1151389"/>
            <ns1:ext cx="8449309" cy="488315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5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363220" indent="-351155" algn="l" rtl="0" eaLnBrk="0">
              <ns1:lnSpc>
                <ns1:spcPct val="97000"/>
              </ns1:lnSpc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39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Some projects cannot be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done unless 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 particular (scarce) resource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is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available to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work on one or</ns1:t>
            </ns1:r>
            <ns1:r>
              <ns1:rPr sz="21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several</ns1:t>
            </ns1:r>
            <ns1:r>
              <ns1:rPr sz="2100" kern="0" spc="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tasks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79780" indent="-289560" algn="l" rtl="0" eaLnBrk="0">
              <ns1:lnSpc>
                <ns1:spcPct val="92000"/>
              </ns1:lnSpc>
              <ns1:spcBef>
                <ns1:spcPts val="148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example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if</ns1:t>
            </ns1:r>
            <ns1:r>
              <ns1:rPr sz="2000" kern="0" spc="-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equipment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is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needed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full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time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 complete each</ns1:t>
            </ns1:r>
            <ns1:r>
              <ns1:rPr sz="2000" kern="0" spc="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000" kern="0" spc="-2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two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tasks that were originally planned to occur simultaneou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sly, then you must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either delay one task or find another equipment to meet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schedule.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356870" indent="-344170" algn="l" rtl="0" eaLnBrk="0">
              <ns1:lnSpc>
                <ns1:spcPct val="97000"/>
              </ns1:lnSpc>
              <ns1:spcBef>
                <ns1:spcPts val="1585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53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u="sng" kern="0" spc="-48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u="sng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Multitasking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occurs when a reso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urce works on more than one task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at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time. This situati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on occurs</ns1:t>
            </ns1:r>
            <ns1:r>
              <ns1:rPr sz="21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frequently</ns1:t>
            </ns1:r>
            <ns1:r>
              <ns1:rPr sz="21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on projects.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90220" algn="l" rtl="0" eaLnBrk="0">
              <ns1:lnSpc>
                <ns1:spcPct val="88000"/>
              </ns1:lnSpc>
              <ns1:spcBef>
                <ns1:spcPts val="1480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8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NOT</ns1:t>
            </ns1:r>
            <ns1:r>
              <ns1:rPr sz="2000" kern="0" spc="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</ns1:t>
            </ns1:r>
            <ns1:r>
              <ns1:rPr sz="2000" kern="0" spc="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good</ns1:t>
            </ns1:r>
            <ns1:r>
              <ns1:rPr sz="2000" kern="0" spc="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thing</ns1:t>
            </ns1:r>
            <ns1:r>
              <ns1:rPr sz="2000" kern="0" spc="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if</ns1:t>
            </ns1:r>
            <ns1:r>
              <ns1:rPr sz="2000" kern="0" spc="-1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you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want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finish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timely manner.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90220" algn="l" rtl="0" eaLnBrk="0">
              <ns1:lnSpc>
                <ns1:spcPct val="88000"/>
              </ns1:lnSpc>
              <ns1:spcBef>
                <ns1:spcPts val="1190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Figures 6-10a and 6-10b show how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it can delay</ns1:t>
            </ns1:r>
            <ns1:r>
              <ns1:rPr sz="2000" kern="0" spc="-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task</ns1:t>
            </ns1:r>
            <ns1:r>
              <ns1:rPr sz="2000" kern="0" spc="6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completion.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85495" indent="-295275" algn="l" rtl="0" eaLnBrk="0">
              <ns1:lnSpc>
                <ns1:spcPct val="88000"/>
              </ns1:lnSpc>
              <ns1:spcBef>
                <ns1:spcPts val="119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Multitasking also often involves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wasted setup time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w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hich increases total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duration.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1000"/>
              </ns1:lnSpc>
            </ns1:pPr>
            <ns1:endParaRPr sz="13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7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361950" indent="-349885" algn="l" rtl="0" eaLnBrk="0">
              <ns1:lnSpc>
                <ns1:spcPct val="97000"/>
              </ns1:lnSpc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5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Critical chain scheduli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ng assumes that </ns1:t>
            </ns1:r>
            <ns1:r>
              <ns1:rPr sz="2100" kern="0" spc="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resources do NOT multitask</ns1:t>
            </ns1:r>
            <ns1:r>
              <ns1:rPr sz="2100" kern="0" spc="1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or</ns1:t>
            </ns1:r>
            <ns1:r>
              <ns1:rPr sz="2100" kern="0" spc="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at</ns1:t>
            </ns1:r>
            <ns1:r>
              <ns1:rPr sz="21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least minimize</ns1:t>
            </ns1:r>
            <ns1:r>
              <ns1:rPr sz="2100" kern="0" spc="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multitasking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pic>
        <ns0:nvPicPr>
          <ns0:cNvPr id="450" name="picture 450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824372" y="4669168"/>
            <ns1:ext cx="135255" cy="211073"/>
          </ns1:xfrm>
          <ns1:prstGeom prst="rect">
            <ns1:avLst/>
          </ns1:prstGeom>
        </ns0:spPr>
      </ns0:pic>
      <ns0:pic>
        <ns0:nvPicPr>
          <ns0:cNvPr id="452" name="picture 452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824382" y="4250068"/>
            <ns1:ext cx="135255" cy="211073"/>
          </ns1:xfrm>
          <ns1:prstGeom prst="rect">
            <ns1:avLst/>
          </ns1:prstGeom>
        </ns0:spPr>
      </ns0:pic>
      <ns0:pic>
        <ns0:nvPicPr>
          <ns0:cNvPr id="454" name="picture 454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824374" y="3830969"/>
            <ns1:ext cx="135255" cy="211073"/>
          </ns1:xfrm>
          <ns1:prstGeom prst="rect">
            <ns1:avLst/>
          </ns1:prstGeom>
        </ns0:spPr>
      </ns0:pic>
      <ns0:pic>
        <ns0:nvPicPr>
          <ns0:cNvPr id="456" name="picture 456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21600000">
            <ns1:off x="824372" y="1979304"/>
            <ns1:ext cx="135255" cy="211073"/>
          </ns1:xfrm>
          <ns1:prstGeom prst="rect">
            <ns1:avLst/>
          </ns1:prstGeom>
        </ns0:spPr>
      </ns0:pic>
      <ns0:sp>
        <ns0:nvSpPr>
          <ns0:cNvPr id="458" name="textbox 458"/>
          <ns0:cNvSpPr/>
          <ns0:nvPr/>
        </ns0:nvSpPr>
        <ns0:spPr>
          <ns1:xfrm>
            <ns1:off x="176617" y="218897"/>
            <ns1:ext cx="6245225" cy="50609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8000"/>
              </ns1:lnSpc>
            </ns1:pP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Critical Chain</ns1:t>
            </ns1:r>
            <ns1:r>
              <ns1:rPr sz="3600" kern="0" spc="3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Scheduling (2</ns1:t>
            </ns1:r>
            <ns1:r>
              <ns1:rPr sz="3600" kern="0" spc="13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kern="0" spc="-2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6)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42" name="group 42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460" name="path 460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462" name="path 462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466" name="textbox 466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468" name="textbox 468"/>
          <ns0:cNvSpPr/>
          <ns0:nvPr/>
        </ns0:nvSpPr>
        <ns0:spPr>
          <ns1:xfrm>
            <ns1:off x="9031492" y="6830611"/>
            <ns1:ext cx="177164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8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78000"/>
              </ns1:lnSpc>
            </ns1:pPr>
            <ns1:r>
              <ns1:rPr sz="1100" kern="0" spc="-3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21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21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470" name="rect 470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pic>
        <ns0:nvPicPr>
          <ns0:cNvPr id="472" name="picture 472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1050036" y="3886455"/>
            <ns1:ext cx="6888480" cy="2650234"/>
          </ns1:xfrm>
          <ns1:prstGeom prst="rect">
            <ns1:avLst/>
          </ns1:prstGeom>
        </ns0:spPr>
      </ns0:pic>
      <ns0:pic>
        <ns0:nvPicPr>
          <ns0:cNvPr id="474" name="picture 474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1043940" y="1210310"/>
            <ns1:ext cx="6894576" cy="2218944"/>
          </ns1:xfrm>
          <ns1:prstGeom prst="rect">
            <ns1:avLst/>
          </ns1:prstGeom>
        </ns0:spPr>
      </ns0:pic>
      <ns0:sp>
        <ns0:nvSpPr>
          <ns0:cNvPr id="476" name="textbox 476"/>
          <ns0:cNvSpPr/>
          <ns0:nvPr/>
        </ns0:nvSpPr>
        <ns0:spPr>
          <ns1:xfrm>
            <ns1:off x="176617" y="218897"/>
            <ns1:ext cx="6245225" cy="50609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8000"/>
              </ns1:lnSpc>
            </ns1:pP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Critical Chain</ns1:t>
            </ns1:r>
            <ns1:r>
              <ns1:rPr sz="3600" kern="0" spc="3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Scheduling (3</ns1:t>
            </ns1:r>
            <ns1:r>
              <ns1:rPr sz="3600" kern="0" spc="13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kern="0" spc="-2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6)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44" name="group 44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478" name="path 478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480" name="path 480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482" name="textbox 482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484" name="textbox 484"/>
          <ns0:cNvSpPr/>
          <ns0:nvPr/>
        </ns0:nvSpPr>
        <ns0:spPr>
          <ns1:xfrm>
            <ns1:off x="9031492" y="6830611"/>
            <ns1:ext cx="177164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8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78000"/>
              </ns1:lnSpc>
            </ns1:pPr>
            <ns1:r>
              <ns1:rPr sz="1100" kern="0" spc="-3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22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22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486" name="rect 486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488" name="rect 488"/>
          <ns0:cNvSpPr/>
          <ns0:nvPr/>
        </ns0:nvSpPr>
        <ns0:spPr>
          <ns1:xfrm>
            <ns1:off x="2053475" y="2807223"/>
            <ns1:ext cx="5632704" cy="309369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490" name="rect 490"/>
          <ns0:cNvSpPr/>
          <ns0:nvPr/>
        </ns0:nvSpPr>
        <ns0:spPr>
          <ns1:xfrm>
            <ns1:off x="3905135" y="4130052"/>
            <ns1:ext cx="4849367" cy="281940"/>
          </ns1:xfrm>
          <ns1:prstGeom prst="rect">
            <ns1:avLst/>
          </ns1:prstGeom>
          <ns1:solidFill>
            <ns1:srgbClr val="CFFFC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492" name="rect 492"/>
          <ns0:cNvSpPr/>
          <ns0:nvPr/>
        </ns0:nvSpPr>
        <ns0:spPr>
          <ns1:xfrm>
            <ns1:off x="1111643" y="4434853"/>
            <ns1:ext cx="790957" cy="281939"/>
          </ns1:xfrm>
          <ns1:prstGeom prst="rect">
            <ns1:avLst/>
          </ns1:prstGeom>
          <ns1:solidFill>
            <ns1:srgbClr val="CFFFC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494" name="textbox 494"/>
          <ns0:cNvSpPr/>
          <ns0:nvPr/>
        </ns0:nvSpPr>
        <ns0:spPr>
          <ns1:xfrm>
            <ns1:off x="333681" y="1151389"/>
            <ns1:ext cx="8563609" cy="470027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5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355600" indent="-342900" algn="l" rtl="0" eaLnBrk="0">
              <ns1:lnSpc>
                <ns1:spcPct val="97000"/>
              </ns1:lnSpc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52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Another essential concept of</ns1:t>
            </ns1:r>
            <ns1:r>
              <ns1:rPr sz="2100" kern="0" spc="-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critical ch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ain scheduling is</ns1:t>
            </ns1:r>
            <ns1:r>
              <ns1:rPr sz="2100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</ns1:t>
            </ns1:r>
            <ns1:r>
              <ns1:rPr sz="2100" kern="0" spc="9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change</ns1:t>
            </ns1:r>
            <ns1:r>
              <ns1:rPr sz="2100" kern="0" spc="5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1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way people make task esti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mates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79780" indent="-289560" algn="l" rtl="0" eaLnBrk="0">
              <ns1:lnSpc>
                <ns1:spcPct val="88000"/>
              </ns1:lnSpc>
              <ns1:spcBef>
                <ns1:spcPts val="178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Many people add a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safety or buffer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(i.e., additional tim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 to complete a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task)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 an estimate to account for v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arious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factors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50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710690" algn="l" rtl="0" eaLnBrk="0">
              <ns1:lnSpc>
                <ns1:spcPct val="88000"/>
              </ns1:lnSpc>
              <ns1:spcBef>
                <ns1:spcPts val="635"/>
              </ns1:spcBef>
            </ns1:pPr>
            <ns1:r>
              <ns1:rPr sz="2100" i="1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Murphy’s Law: if something can go wrong, it will.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30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786130" indent="-295910" algn="l" rtl="0" eaLnBrk="0">
              <ns1:lnSpc>
                <ns1:spcPct val="88000"/>
              </ns1:lnSpc>
              <ns1:spcBef>
                <ns1:spcPts val="60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Critical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chain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scheduling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removes</ns1:t>
            </ns1:r>
            <ns1:r>
              <ns1:rPr sz="2000" i="1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buffers</ns1:t>
            </ns1:r>
            <ns1:r>
              <ns1:rPr sz="2000" i="1" kern="0" spc="-37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from</ns1:t>
            </ns1:r>
            <ns1:r>
              <ns1:rPr sz="2000" i="1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individual</ns1:t>
            </ns1:r>
            <ns1:r>
              <ns1:rPr sz="2000" i="1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tasks</ns1:t>
            </ns1:r>
            <ns1:r>
              <ns1:rPr sz="2000" i="1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instead   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creates a project buffer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(i.e., add time before the project’s due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date).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79780" indent="-289560" algn="l" rtl="0" eaLnBrk="0">
              <ns1:lnSpc>
                <ns1:spcPct val="92000"/>
              </ns1:lnSpc>
              <ns1:spcBef>
                <ns1:spcPts val="177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It also uses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feeding buffers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 protect tasks on the crit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ical chain from being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delayed. Feeding buffers are time added before tasks on the critical chain if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they are preceded by other tasks that are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NOT on the </ns1:t>
            </ns1:r>
            <ns1:r>
              <ns1:rPr sz="2000" kern="0" spc="-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critical path.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1000"/>
              </ns1:lnSpc>
            </ns1:pPr>
            <ns1:endParaRPr sz="13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6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363220" indent="-350520" algn="l" rtl="0" eaLnBrk="0">
              <ns1:lnSpc>
                <ns1:spcPct val="97000"/>
              </ns1:lnSpc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9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Figure 6-11 provides an example of</ns1:t>
            </ns1:r>
            <ns1:r>
              <ns1:rPr sz="2100" kern="0" spc="-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 network diagram</ns1:t>
            </ns1:r>
            <ns1:r>
              <ns1:rPr sz="21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constructed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using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critical chain</ns1:t>
            </ns1:r>
            <ns1:r>
              <ns1:rPr sz="2100" kern="0" spc="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scheduli</ns1:t>
            </ns1:r>
            <ns1:r>
              <ns1:rPr sz="21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ng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pic>
        <ns0:nvPicPr>
          <ns0:cNvPr id="496" name="picture 496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824369" y="4181490"/>
            <ns1:ext cx="135255" cy="211073"/>
          </ns1:xfrm>
          <ns1:prstGeom prst="rect">
            <ns1:avLst/>
          </ns1:prstGeom>
        </ns0:spPr>
      </ns0:pic>
      <ns0:pic>
        <ns0:nvPicPr>
          <ns0:cNvPr id="498" name="picture 498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824372" y="3419475"/>
            <ns1:ext cx="135255" cy="211073"/>
          </ns1:xfrm>
          <ns1:prstGeom prst="rect">
            <ns1:avLst/>
          </ns1:prstGeom>
        </ns0:spPr>
      </ns0:pic>
      <ns0:pic>
        <ns0:nvPicPr>
          <ns0:cNvPr id="500" name="picture 500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824372" y="2017395"/>
            <ns1:ext cx="135255" cy="211073"/>
          </ns1:xfrm>
          <ns1:prstGeom prst="rect">
            <ns1:avLst/>
          </ns1:prstGeom>
        </ns0:spPr>
      </ns0:pic>
      <ns0:sp>
        <ns0:nvSpPr>
          <ns0:cNvPr id="502" name="textbox 502"/>
          <ns0:cNvSpPr/>
          <ns0:nvPr/>
        </ns0:nvSpPr>
        <ns0:spPr>
          <ns1:xfrm>
            <ns1:off x="176617" y="218897"/>
            <ns1:ext cx="6245225" cy="50609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8000"/>
              </ns1:lnSpc>
            </ns1:pP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Critical Chain</ns1:t>
            </ns1:r>
            <ns1:r>
              <ns1:rPr sz="3600" kern="0" spc="3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Scheduling (4</ns1:t>
            </ns1:r>
            <ns1:r>
              <ns1:rPr sz="3600" kern="0" spc="13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kern="0" spc="-2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6)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46" name="group 46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504" name="path 504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506" name="path 506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510" name="textbox 510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512" name="textbox 512"/>
          <ns0:cNvSpPr/>
          <ns0:nvPr/>
        </ns0:nvSpPr>
        <ns0:spPr>
          <ns1:xfrm>
            <ns1:off x="9031492" y="6830611"/>
            <ns1:ext cx="177164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8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78000"/>
              </ns1:lnSpc>
            </ns1:pPr>
            <ns1:r>
              <ns1:rPr sz="1100" kern="0" spc="-3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23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23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514" name="rect 514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pic>
        <ns0:nvPicPr>
          <ns0:cNvPr id="516" name="picture 516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885444" y="1254506"/>
            <ns1:ext cx="7496542" cy="5451347"/>
          </ns1:xfrm>
          <ns1:prstGeom prst="rect">
            <ns1:avLst/>
          </ns1:prstGeom>
        </ns0:spPr>
      </ns0:pic>
      <ns0:sp>
        <ns0:nvSpPr>
          <ns0:cNvPr id="518" name="textbox 518"/>
          <ns0:cNvSpPr/>
          <ns0:nvPr/>
        </ns0:nvSpPr>
        <ns0:spPr>
          <ns1:xfrm>
            <ns1:off x="176617" y="218897"/>
            <ns1:ext cx="6245225" cy="50609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8000"/>
              </ns1:lnSpc>
            </ns1:pP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Critical Chain</ns1:t>
            </ns1:r>
            <ns1:r>
              <ns1:rPr sz="3600" kern="0" spc="3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Scheduling (5</ns1:t>
            </ns1:r>
            <ns1:r>
              <ns1:rPr sz="3600" kern="0" spc="13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kern="0" spc="-2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6)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48" name="group 48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520" name="path 520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522" name="path 522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524" name="textbox 524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526" name="textbox 526"/>
          <ns0:cNvSpPr/>
          <ns0:nvPr/>
        </ns0:nvSpPr>
        <ns0:spPr>
          <ns1:xfrm>
            <ns1:off x="9031492" y="6830611"/>
            <ns1:ext cx="177164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8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78000"/>
              </ns1:lnSpc>
            </ns1:pPr>
            <ns1:r>
              <ns1:rPr sz="1100" kern="0" spc="-3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24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24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528" name="rect 528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530" name="rect 530"/>
          <ns0:cNvSpPr/>
          <ns0:nvPr/>
        </ns0:nvSpPr>
        <ns0:spPr>
          <ns1:xfrm>
            <ns1:off x="8833751" y="2987052"/>
            <ns1:ext cx="132585" cy="281940"/>
          </ns1:xfrm>
          <ns1:prstGeom prst="rect">
            <ns1:avLst/>
          </ns1:prstGeom>
          <ns1:solidFill>
            <ns1:srgbClr val="CFFFC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532" name="rect 532"/>
          <ns0:cNvSpPr/>
          <ns0:nvPr/>
        </ns0:nvSpPr>
        <ns0:spPr>
          <ns1:xfrm>
            <ns1:off x="1111643" y="3291852"/>
            <ns1:ext cx="3854196" cy="281940"/>
          </ns1:xfrm>
          <ns1:prstGeom prst="rect">
            <ns1:avLst/>
          </ns1:prstGeom>
          <ns1:solidFill>
            <ns1:srgbClr val="CFFFC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534" name="rect 534"/>
          <ns0:cNvSpPr/>
          <ns0:nvPr/>
        </ns0:nvSpPr>
        <ns0:spPr>
          <ns1:xfrm>
            <ns1:off x="7105535" y="2987052"/>
            <ns1:ext cx="1728216" cy="281940"/>
          </ns1:xfrm>
          <ns1:prstGeom prst="rect">
            <ns1:avLst/>
          </ns1:prstGeom>
          <ns1:solidFill>
            <ns1:srgbClr val="CFFFC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536" name="textbox 536"/>
          <ns0:cNvSpPr/>
          <ns0:nvPr/>
        </ns0:nvSpPr>
        <ns0:spPr>
          <ns1:xfrm>
            <ns1:off x="333681" y="1151389"/>
            <ns1:ext cx="8645525" cy="499872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100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356870" indent="-344170" algn="l" rtl="0" eaLnBrk="0">
              <ns1:lnSpc>
                <ns1:spcPct val="100000"/>
              </ns1:lnSpc>
              <ns1:spcBef>
                <ns1:spcPts val="0"/>
              </ns1:spcBef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6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100" kern="0" spc="1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critical</ns1:t>
            </ns1:r>
            <ns1:r>
              <ns1:rPr sz="2100" kern="0" spc="1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chain</ns1:t>
            </ns1:r>
            <ns1:r>
              <ns1:rPr sz="2100" kern="0" spc="1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</ns1:t>
            </ns1:r>
            <ns1:r>
              <ns1:rPr sz="2100" kern="0" spc="1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Figure</ns1:t>
            </ns1:r>
            <ns1:r>
              <ns1:rPr sz="2100" kern="0" spc="1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6-11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accounts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</ns1:t>
            </ns1:r>
            <ns1:r>
              <ns1:rPr sz="2100" kern="0" spc="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limited</ns1:t>
            </ns1:r>
            <ns1:r>
              <ns1:rPr sz="2100" kern="0" spc="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resource</ns1:t>
            </ns1:r>
            <ns1:r>
              <ns1:rPr sz="2100" kern="0" spc="1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</ns1:t>
            </ns1:r>
            <ns1:r>
              <ns1:rPr sz="2100" kern="0" spc="-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i="1" kern="0" spc="1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X</ns1:t>
            </ns1:r>
            <ns1:r>
              <ns1:rPr sz="2100" kern="0" spc="1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</ns1:t>
            </ns1:r>
            <ns1:r>
              <ns1:rPr sz="21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  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schedule includes the use of</ns1:t>
            </ns1:r>
            <ns1:r>
              <ns1:rPr sz="2100" kern="0" spc="-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feeding buffers and a project buf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fer in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network diagram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79780" indent="-289560" algn="l" rtl="0" eaLnBrk="0">
              <ns1:lnSpc>
                <ns1:spcPct val="88000"/>
              </ns1:lnSpc>
              <ns1:spcBef>
                <ns1:spcPts val="143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task estimates in critical chain scheduling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should be shorter than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traditional estimates because they do not include thei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 own buffers.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78510" indent="-288290" algn="l" rtl="0" eaLnBrk="0">
              <ns1:lnSpc>
                <ns1:spcPct val="88000"/>
              </ns1:lnSpc>
              <ns1:spcBef>
                <ns1:spcPts val="147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Not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having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task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buffers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should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mean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fewer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occurrences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000" kern="0" spc="-2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Parkinson</ns1:t>
            </ns1:r>
            <ns1:r>
              <ns1:rPr sz="2000" i="1" kern="0" spc="2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’</ns1:t>
            </ns1:r>
            <ns1:r>
              <ns1:rPr sz="20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</ns1:t>
            </ns1:r>
            <ns1:r>
              <ns1:rPr sz="2000" i="1" kern="0" spc="-10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Law</ns1:t>
            </ns1:r>
            <ns1:r>
              <ns1:rPr sz="2000" kern="0" spc="2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: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work expands to fill the time </ns1:t>
            </ns1:r>
            <ns1:r>
              <ns1:rPr sz="2000" kern="0" spc="-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allowed.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79145" indent="-288925" algn="l" rtl="0" eaLnBrk="0">
              <ns1:lnSpc>
                <ns1:spcPct val="88000"/>
              </ns1:lnSpc>
              <ns1:spcBef>
                <ns1:spcPts val="147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feeding and project buffers protect the date tha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 really needs to be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met —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project comple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tion date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363220" indent="-350520" algn="l" rtl="0" eaLnBrk="0">
              <ns1:lnSpc>
                <ns1:spcPct val="97000"/>
              </ns1:lnSpc>
              <ns1:spcBef>
                <ns1:spcPts val="1285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5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Critical chain scheduling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is a complicated yet powerful tool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that</ns1:t>
            </ns1:r>
            <ns1:r>
              <ns1:rPr sz="2100" kern="0" spc="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involves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critical path analysis, resource constraints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and changes in how buffers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363855" algn="l" rtl="0" eaLnBrk="0">
              <ns1:lnSpc>
                <ns1:spcPct val="87000"/>
              </ns1:lnSpc>
              <ns1:spcBef>
                <ns1:spcPts val="645"/>
              </ns1:spcBef>
            </ns1:pP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are used as part of</ns1:t>
            </ns1:r>
            <ns1:r>
              <ns1:rPr sz="2100" kern="0" spc="-1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task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estimates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7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786130" indent="-295910" algn="l" rtl="0" eaLnBrk="0">
              <ns1:lnSpc>
                <ns1:spcPct val="88000"/>
              </ns1:lnSpc>
              <ns1:spcBef>
                <ns1:spcPts val="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Some people consider it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one of</ns1:t>
            </ns1:r>
            <ns1:r>
              <ns1:rPr sz="2000" kern="0" spc="-20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most important new concepts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 the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field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000" kern="0" spc="-2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</ns1:t>
            </ns1:r>
            <ns1:r>
              <ns1:rPr sz="20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management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pic>
        <ns0:nvPicPr>
          <ns0:cNvPr id="538" name="picture 538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824371" y="5606429"/>
            <ns1:ext cx="135254" cy="211073"/>
          </ns1:xfrm>
          <ns1:prstGeom prst="rect">
            <ns1:avLst/>
          </ns1:prstGeom>
        </ns0:spPr>
      </ns0:pic>
      <ns0:pic>
        <ns0:nvPicPr>
          <ns0:cNvPr id="540" name="picture 540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824372" y="3762388"/>
            <ns1:ext cx="135255" cy="211073"/>
          </ns1:xfrm>
          <ns1:prstGeom prst="rect">
            <ns1:avLst/>
          </ns1:prstGeom>
        </ns0:spPr>
      </ns0:pic>
      <ns0:pic>
        <ns0:nvPicPr>
          <ns0:cNvPr id="542" name="picture 542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824375" y="3038484"/>
            <ns1:ext cx="135255" cy="211073"/>
          </ns1:xfrm>
          <ns1:prstGeom prst="rect">
            <ns1:avLst/>
          </ns1:prstGeom>
        </ns0:spPr>
      </ns0:pic>
      <ns0:pic>
        <ns0:nvPicPr>
          <ns0:cNvPr id="544" name="picture 544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21600000">
            <ns1:off x="824375" y="2314584"/>
            <ns1:ext cx="135254" cy="211073"/>
          </ns1:xfrm>
          <ns1:prstGeom prst="rect">
            <ns1:avLst/>
          </ns1:prstGeom>
        </ns0:spPr>
      </ns0:pic>
      <ns0:sp>
        <ns0:nvSpPr>
          <ns0:cNvPr id="546" name="textbox 546"/>
          <ns0:cNvSpPr/>
          <ns0:nvPr/>
        </ns0:nvSpPr>
        <ns0:spPr>
          <ns1:xfrm>
            <ns1:off x="176617" y="218897"/>
            <ns1:ext cx="6245225" cy="50609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8000"/>
              </ns1:lnSpc>
            </ns1:pP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Critical Chain</ns1:t>
            </ns1:r>
            <ns1:r>
              <ns1:rPr sz="3600" kern="0" spc="3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Scheduling (6</ns1:t>
            </ns1:r>
            <ns1:r>
              <ns1:rPr sz="3600" kern="0" spc="13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kern="0" spc="-2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6)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50" name="group 50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548" name="path 548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550" name="path 550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554" name="textbox 554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556" name="textbox 556"/>
          <ns0:cNvSpPr/>
          <ns0:nvPr/>
        </ns0:nvSpPr>
        <ns0:spPr>
          <ns1:xfrm>
            <ns1:off x="9031492" y="6830611"/>
            <ns1:ext cx="177164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8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78000"/>
              </ns1:lnSpc>
            </ns1:pPr>
            <ns1:r>
              <ns1:rPr sz="1100" kern="0" spc="-3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25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25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558" name="rect 558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560" name="rect 560"/>
          <ns0:cNvSpPr/>
          <ns0:nvPr/>
        </ns0:nvSpPr>
        <ns0:spPr>
          <ns1:xfrm>
            <ns1:off x="3482987" y="2606052"/>
            <ns1:ext cx="556259" cy="281940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562" name="rect 562"/>
          <ns0:cNvSpPr/>
          <ns0:nvPr/>
        </ns0:nvSpPr>
        <ns0:spPr>
          <ns1:xfrm>
            <ns1:off x="2268359" y="2606052"/>
            <ns1:ext cx="123442" cy="281940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564" name="rect 564"/>
          <ns0:cNvSpPr/>
          <ns0:nvPr/>
        </ns0:nvSpPr>
        <ns0:spPr>
          <ns1:xfrm>
            <ns1:off x="687973" y="5565662"/>
            <ns1:ext cx="1790700" cy="309369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566" name="rect 566"/>
          <ns0:cNvSpPr/>
          <ns0:nvPr/>
        </ns0:nvSpPr>
        <ns0:spPr>
          <ns1:xfrm>
            <ns1:off x="1265567" y="2606052"/>
            <ns1:ext cx="1002789" cy="281940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568" name="rect 568"/>
          <ns0:cNvSpPr/>
          <ns0:nvPr/>
        </ns0:nvSpPr>
        <ns0:spPr>
          <ns1:xfrm>
            <ns1:off x="4039247" y="2606052"/>
            <ns1:ext cx="2121408" cy="281940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570" name="rect 570"/>
          <ns0:cNvSpPr/>
          <ns0:nvPr/>
        </ns0:nvSpPr>
        <ns0:spPr>
          <ns1:xfrm>
            <ns1:off x="2391803" y="2606052"/>
            <ns1:ext cx="1091187" cy="281940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572" name="textbox 572"/>
          <ns0:cNvSpPr/>
          <ns0:nvPr/>
        </ns0:nvSpPr>
        <ns0:spPr>
          <ns1:xfrm>
            <ns1:off x="167930" y="-55423"/>
            <ns1:ext cx="8738234" cy="6292215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8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Program Evaluation and Review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Technique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23495" algn="l" rtl="0" eaLnBrk="0">
              <ns1:lnSpc>
                <ns1:spcPct val="87000"/>
              </ns1:lnSpc>
              <ns1:spcBef>
                <ns1:spcPts val="520"/>
              </ns1:spcBef>
              <ns1:tabLst>
                <ns1:tab pos="8724900" algn="l"/>
              </ns1:tabLst>
            </ns1:pPr>
            <ns1:r>
              <ns1:rPr sz="3600" u="sng" kern="0" spc="-3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(PERT)</ns1:t>
            </ns1:r>
            <ns1:r>
              <ns1:rPr sz="3600" u="sng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521335" indent="-342900" algn="l" rtl="0" eaLnBrk="0">
              <ns1:lnSpc>
                <ns1:spcPct val="110000"/>
              </ns1:lnSpc>
              <ns1:spcBef>
                <ns1:spcPts val="1135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9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PERT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is a network analysis technique use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 to 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estimate project duration</ns1:t>
            </ns1:r>
            <ns1:r>
              <ns1:rPr sz="21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when there is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 high degree of</ns1:t>
            </ns1:r>
            <ns1:r>
              <ns1:rPr sz="2100" kern="0" spc="-20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uncertainty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about the individual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activ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ity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duration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estimates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662305" algn="l" rtl="0" eaLnBrk="0">
              <ns1:lnSpc>
                <ns1:spcPct val="85000"/>
              </ns1:lnSpc>
              <ns1:spcBef>
                <ns1:spcPts val="1310"/>
              </ns1:spcBef>
            </ns1:pPr>
            <ns1:r>
              <ns1:rPr sz="15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1.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Use probabilistic time estimates: duration estimates ba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sed on using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104900" algn="l" rtl="0" eaLnBrk="0">
              <ns1:lnSpc>
                <ns1:spcPct val="88000"/>
              </ns1:lnSpc>
              <ns1:spcBef>
                <ns1:spcPts val="360"/>
              </ns1:spcBef>
            </ns1:pP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optimistic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most</ns1:t>
            </ns1:r>
            <ns1:r>
              <ns1:rPr sz="2000" i="1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likely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</ns1:t>
            </ns1:r>
            <ns1:r>
              <ns1:rPr sz="2000" kern="0" spc="-1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pessimistic</ns1:t>
            </ns1:r>
            <ns1:r>
              <ns1:rPr sz="2000" i="1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estimates</ns1:t>
            </ns1:r>
            <ns1:r>
              <ns1:rPr sz="2000" i="1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000" kern="0" spc="-1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each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activity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duration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instead of</ns1:t>
            </ns1:r>
            <ns1:r>
              <ns1:rPr sz="2000" kern="0" spc="-1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one specific estim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ate, as</ns1:t>
            </ns1:r>
            <ns1:r>
              <ns1:rPr sz="2000" kern="0" spc="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CPM</ns1:t>
            </ns1:r>
            <ns1:r>
              <ns1:rPr sz="2000" kern="0" spc="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does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097280" indent="-453390" algn="l" rtl="0" eaLnBrk="0">
              <ns1:lnSpc>
                <ns1:spcPct val="88000"/>
              </ns1:lnSpc>
              <ns1:spcBef>
                <ns1:spcPts val="1775"/>
              </ns1:spcBef>
            </ns1:pPr>
            <ns1:r>
              <ns1:rPr sz="15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2.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Calculate a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weighted average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 the</ns1:t>
            </ns1:r>
            <ns1:r>
              <ns1:rPr sz="2000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duration</ns1:t>
            </ns1:r>
            <ns1:r>
              <ns1:rPr sz="20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estimate</ns1:t>
            </ns1:r>
            <ns1:r>
              <ns1:rPr sz="2000" kern="0" spc="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000" kern="0" spc="-1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each</ns1:t>
            </ns1:r>
            <ns1:r>
              <ns1:rPr sz="2000" kern="0" spc="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acti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vity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using the following for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mula: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817880" algn="l" rtl="0" eaLnBrk="0">
              <ns1:lnSpc>
                <ns1:spcPts val="5465"/>
              </ns1:lnSpc>
              <ns1:spcBef>
                <ns1:spcPts val="1260"/>
              </ns1:spcBef>
              <ns1:tabLst>
                <ns1:tab pos="8632825" algn="l"/>
              </ns1:tabLst>
            </ns1:pPr>
            <ns1:r>
              <ns1:rPr sz="1000" kern="0" spc="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	</ns1:t>
            </ns1: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77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647700" algn="l" rtl="0" eaLnBrk="0">
              <ns1:lnSpc>
                <ns1:spcPct val="88000"/>
              </ns1:lnSpc>
              <ns1:spcBef>
                <ns1:spcPts val="600"/>
              </ns1:spcBef>
            </ns1:pPr>
            <ns1:r>
              <ns1:rPr sz="15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3.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Use the weighted average for each activity to perform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critical path</ns1:t>
            </ns1:r>
            <ns1:r>
              <ns1:rPr sz="2000" kern="0" spc="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analysis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4000"/>
              </ns1:lnSpc>
            </ns1:pPr>
            <ns1:endParaRPr sz="8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521970" indent="-343535" algn="l" rtl="0" eaLnBrk="0">
              <ns1:lnSpc>
                <ns1:spcPct val="104000"/>
              </ns1:lnSpc>
              <ns1:spcBef>
                <ns1:spcPts val="0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53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u="sng" kern="0" spc="-4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u="sng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Main advantage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: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address 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risk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associated with duration estimates.</ns1:t>
            </ns1:r>
            <ns1:r>
              <ns1:rPr sz="21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It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may help to develop more realistic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schedules.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pic>
        <ns0:nvPicPr>
          <ns0:cNvPr id="574" name="picture 574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985837" y="4110290"/>
            <ns1:ext cx="7815453" cy="693802"/>
          </ns1:xfrm>
          <ns1:prstGeom prst="rect">
            <ns1:avLst/>
          </ns1:prstGeom>
        </ns0:spPr>
      </ns0:pic>
      <ns0:sp>
        <ns0:nvSpPr>
          <ns0:cNvPr id="576" name="path 576"/>
          <ns0:cNvSpPr/>
          <ns0:nvPr/>
        </ns0:nvSpPr>
        <ns0:spPr>
          <ns1:xfrm>
            <ns1:off x="6166379" y="2606052"/>
            <ns1:ext cx="59437" cy="281940"/>
          </ns1:xfrm>
          <ns1:custGeom>
            <ns1:avLst/>
            <ns1:gdLst/>
            <ns1:ahLst/>
            <ns1:cxnLst/>
            <ns1:rect l="0" t="0" r="0" b="0"/>
            <ns1:pathLst>
              <ns1:path w="93" h="444">
                <ns1:moveTo>
                  <ns1:pt x="0" y="444"/>
                </ns1:moveTo>
                <ns1:lnTo>
                  <ns1:pt x="93" y="444"/>
                </ns1:lnTo>
                <ns1:lnTo>
                  <ns1:pt x="93" y="0"/>
                </ns1:lnTo>
                <ns1:lnTo>
                  <ns1:pt x="0" y="0"/>
                </ns1:lnTo>
                <ns1:lnTo>
                  <ns1:pt x="0" y="444"/>
                </ns1:lnTo>
                <ns1:close/>
              </ns1:path>
            </ns1:pathLst>
          </ns1:cu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578" name="rect 578"/>
          <ns0:cNvSpPr/>
          <ns0:nvPr/>
        </ns0:nvSpPr>
        <ns0:spPr>
          <ns1:xfrm>
            <ns1:off x="6972300" y="910080"/>
            <ns1:ext cx="1920240" cy="193549"/>
          </ns1:xfrm>
          <ns1:prstGeom prst="rect">
            <ns1:avLst/>
          </ns1:prstGeom>
          <ns1:solidFill>
            <ns1:srgbClr val="B2B2B2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580" name="textbox 580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582" name="textbox 582"/>
          <ns0:cNvSpPr/>
          <ns0:nvPr/>
        </ns0:nvSpPr>
        <ns0:spPr>
          <ns1:xfrm>
            <ns1:off x="9031492" y="6830611"/>
            <ns1:ext cx="177164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8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78000"/>
              </ns1:lnSpc>
            </ns1:pPr>
            <ns1:r>
              <ns1:rPr sz="1100" kern="0" spc="-3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26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26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584" name="rect 584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pic>
        <ns0:nvPicPr>
          <ns0:cNvPr id="586" name="picture 586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1312163" y="2252727"/>
            <ns1:ext cx="6917435" cy="4209287"/>
          </ns1:xfrm>
          <ns1:prstGeom prst="rect">
            <ns1:avLst/>
          </ns1:prstGeom>
        </ns0:spPr>
      </ns0:pic>
      <ns0:sp>
        <ns0:nvSpPr>
          <ns0:cNvPr id="588" name="textbox 588"/>
          <ns0:cNvSpPr/>
          <ns0:nvPr/>
        </ns0:nvSpPr>
        <ns0:spPr>
          <ns1:xfrm>
            <ns1:off x="295581" y="1151389"/>
            <ns1:ext cx="8608694" cy="1010285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79" rIns="0" bIns="0"/>
          <ns1:lstStyle/>
          <ns1:p>
            <ns1:pPr marL="352425" indent="-340360" algn="l" rtl="0" eaLnBrk="0">
              <ns1:lnSpc>
                <ns1:spcPct val="99000"/>
              </ns1:lnSpc>
              <ns1:spcBef>
                <ns1:spcPts val="0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51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Use PERT to estimate the weighted duration of</ns1:t>
            </ns1:r>
            <ns1:r>
              <ns1:rPr sz="2100" kern="0" spc="-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each task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 the</ns1:t>
            </ns1:r>
            <ns1:r>
              <ns1:rPr sz="21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following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project, and then perform a critical path analys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is by drawing</ns1:t>
            </ns1:r>
            <ns1:r>
              <ns1:rPr sz="21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</ns1:t>
            </ns1:r>
            <ns1:r>
              <ns1:rPr sz="2100" kern="0" spc="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PDM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7000"/>
              </ns1:lnSpc>
            </ns1:pPr>
            <ns1:endParaRPr sz="5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355600" algn="l" rtl="0" eaLnBrk="0">
              <ns1:lnSpc>
                <ns1:spcPct val="88000"/>
              </ns1:lnSpc>
              <ns1:spcBef>
                <ns1:spcPts val="0"/>
              </ns1:spcBef>
            </ns1:pP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network diagram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.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52" name="group 52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590" name="path 590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592" name="path 592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594" name="textbox 594"/>
          <ns0:cNvSpPr/>
          <ns0:nvPr/>
        </ns0:nvSpPr>
        <ns0:spPr>
          <ns1:xfrm>
            <ns1:off x="169759" y="218897"/>
            <ns1:ext cx="3293109" cy="441325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75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76000"/>
              </ns1:lnSpc>
            </ns1:pP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Exercise 4: PERT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sp>
        <ns0:nvSpPr>
          <ns0:cNvPr id="598" name="textbox 598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600" name="textbox 600"/>
          <ns0:cNvSpPr/>
          <ns0:nvPr/>
        </ns0:nvSpPr>
        <ns0:spPr>
          <ns1:xfrm>
            <ns1:off x="9031492" y="6830611"/>
            <ns1:ext cx="177164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8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78000"/>
              </ns1:lnSpc>
            </ns1:pPr>
            <ns1:r>
              <ns1:rPr sz="1100" kern="0" spc="-3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27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27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602" name="rect 602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pic>
        <ns0:nvPicPr>
          <ns0:cNvPr id="604" name="picture 604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44197" y="1143254"/>
            <ns1:ext cx="4902960" cy="3648455"/>
          </ns1:xfrm>
          <ns1:prstGeom prst="rect">
            <ns1:avLst/>
          </ns1:prstGeom>
        </ns0:spPr>
      </ns0:pic>
      <ns0:pic>
        <ns0:nvPicPr>
          <ns0:cNvPr id="606" name="picture 606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4815840" y="3404871"/>
            <ns1:ext cx="4099559" cy="2494775"/>
          </ns1:xfrm>
          <ns1:prstGeom prst="rect">
            <ns1:avLst/>
          </ns1:prstGeom>
        </ns0:spPr>
      </ns0:pic>
      <ns0:graphicFrame>
        <ns0:nvGraphicFramePr>
          <ns0:cNvPr id="608" name="table 608"/>
          <ns0:cNvGraphicFramePr>
            <ns1:graphicFrameLocks noGrp="1"/>
          </ns0:cNvGraphicFramePr>
          <ns0:nvPr/>
        </ns0:nvGraphicFramePr>
        <ns0:xfrm>
          <ns1:off x="757237" y="6015292"/>
          <ns1:ext cx="7814310" cy="693420"/>
        </ns0:xfrm>
        <ns1:graphic>
          <ns1:graphicData uri="http://schemas.openxmlformats.org/drawingml/2006/table">
            <ns1:tbl>
              <ns1:tblPr>
                <ns1:solidFill>
                  <ns1:srgbClr val="FFC000"/>
                </ns1:solidFill>
              </ns1:tblPr>
              <ns1:tblGrid>
                <ns1:gridCol w="7814310"/>
              </ns1:tblGrid>
              <ns1:tr h="693420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6000"/>
                        </ns1:lnSpc>
                      </ns1:pPr>
                      <ns1:endParaRPr sz="10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algn="l" rtl="0" eaLnBrk="0">
                        <ns1:lnSpc>
                          <ns1:spcPct val="106000"/>
                        </ns1:lnSpc>
                      </ns1:pPr>
                      <ns1:endParaRPr sz="10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algn="l" rtl="0" eaLnBrk="0">
                        <ns1:lnSpc>
                          <ns1:spcPct val="9000"/>
                        </ns1:lnSpc>
                      </ns1:pPr>
                      <ns1:endParaRPr sz="1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57150" algn="l" rtl="0" eaLnBrk="0">
                        <ns1:lnSpc>
                          <ns1:spcPct val="100000"/>
                        </ns1:lnSpc>
                      </ns1:pPr>
                      <ns1:r>
                        <ns1:rPr sz="2700" kern="0" spc="0" baseline="-3700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mbria Math" panose="02040503050406030204"/>
                          <ns1:ea typeface="Cambria Math" panose="02040503050406030204"/>
                          <ns1:cs typeface="Cambria Math" panose="02040503050406030204"/>
                        </ns1:rPr>
                        <ns1:t>Weighted</ns1:t>
                      </ns1:r>
                      <ns1:r>
                        <ns1:rPr sz="1700" kern="0" spc="10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mbria Math" panose="02040503050406030204"/>
                          <ns1:ea typeface="Cambria Math" panose="02040503050406030204"/>
                          <ns1:cs typeface="Cambria Math" panose="02040503050406030204"/>
                        </ns1:rPr>
                        <ns1:t> </ns1:t>
                      </ns1:r>
                      <ns1:r>
                        <ns1:rPr sz="2700" kern="0" spc="0" baseline="-3700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mbria Math" panose="02040503050406030204"/>
                          <ns1:ea typeface="Cambria Math" panose="02040503050406030204"/>
                          <ns1:cs typeface="Cambria Math" panose="02040503050406030204"/>
                        </ns1:rPr>
                        <ns1:t>Average</ns1:t>
                      </ns1:r>
                      <ns1:r>
                        <ns1:rPr sz="1700" kern="0" spc="26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mbria Math" panose="02040503050406030204"/>
                          <ns1:ea typeface="Cambria Math" panose="02040503050406030204"/>
                          <ns1:cs typeface="Cambria Math" panose="02040503050406030204"/>
                        </ns1:rPr>
                        <ns1:t> </ns1:t>
                      </ns1:r>
                      <ns1:r>
                        <ns1:rPr sz="2700" kern="0" spc="100" baseline="-3700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mbria Math" panose="02040503050406030204"/>
                          <ns1:ea typeface="Cambria Math" panose="02040503050406030204"/>
                          <ns1:cs typeface="Cambria Math" panose="02040503050406030204"/>
                        </ns1:rPr>
                        <ns1:t>=</ns1:t>
                      </ns1:r>
                      <ns1:r>
                        <ns1:rPr sz="17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mbria Math" panose="02040503050406030204"/>
                          <ns1:ea typeface="Cambria Math" panose="02040503050406030204"/>
                          <ns1:cs typeface="Cambria Math" panose="02040503050406030204"/>
                        </ns1:rPr>
                        <ns1:t>   </ns1:t>
                      </ns1:r>
                      <ns1:endParaRPr sz="1700" dirty="0">
                        <ns1:latin typeface="Cambria Math" panose="02040503050406030204"/>
                        <ns1:ea typeface="Cambria Math" panose="02040503050406030204"/>
                        <ns1:cs typeface="Cambria Math" panose="02040503050406030204"/>
                      </ns1:endParaRPr>
                    </ns1:p>
                  </ns1:txBody>
                  <ns1:tcPr marL="0" marR="0" marT="0" marB="0" vert="horz">
                    <ns1:lnL w="9525" cap="flat" cmpd="sng" algn="ctr">
                      <ns1:solidFill>
                        <ns1:srgbClr val="000099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9525" cap="flat" cmpd="sng" algn="ctr">
                      <ns1:solidFill>
                        <ns1:srgbClr val="000099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9525" cap="flat" cmpd="sng" algn="ctr">
                      <ns1:solidFill>
                        <ns1:srgbClr val="000099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9525" cap="flat" cmpd="sng" algn="ctr">
                      <ns1:solidFill>
                        <ns1:srgbClr val="000099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FFC000"/>
                    </ns1:solidFill>
                  </ns1:tcPr>
                </ns1:tc>
              </ns1:tr>
            </ns1:tbl>
          </ns1:graphicData>
        </ns1:graphic>
      </ns0:graphicFrame>
      <ns0:pic>
        <ns0:nvPicPr>
          <ns0:cNvPr id="610" name="picture 610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21600000">
            <ns1:off x="2949055" y="6168266"/>
            <ns1:ext cx="5566030" cy="534096"/>
          </ns1:xfrm>
          <ns1:prstGeom prst="rect">
            <ns1:avLst/>
          </ns1:prstGeom>
        </ns0:spPr>
      </ns0:pic>
      <ns0:sp>
        <ns0:nvSpPr>
          <ns0:cNvPr id="612" name="textbox 612"/>
          <ns0:cNvSpPr/>
          <ns0:nvPr/>
        </ns0:nvSpPr>
        <ns0:spPr>
          <ns1:xfrm>
            <ns1:off x="5068315" y="1886458"/>
            <ns1:ext cx="3133089" cy="145415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1245"/>
              </ns1:lnSpc>
              <ns1:tabLst>
                <ns1:tab pos="3119120" algn="l"/>
              </ns1:tabLst>
            </ns1:pPr>
            <ns1:r>
              <ns1:rPr sz="1000" kern="0" spc="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	</ns1:t>
            </ns1: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pic>
        <ns0:nvPicPr>
          <ns0:cNvPr id="614" name="picture 614"/>
          <ns0:cNvPicPr>
            <ns1:picLocks noChangeAspect="1"/>
          </ns0:cNvPicPr>
          <ns0:nvPr/>
        </ns0:nvPicPr>
        <ns0:blipFill>
          <ns1:blip ns2:embed="rId4"/>
          <ns1:stretch>
            <ns1:fillRect/>
          </ns1:stretch>
        </ns0:blipFill>
        <ns0:spPr>
          <ns1:xfrm rot="21600000">
            <ns1:off x="5081015" y="1899158"/>
            <ns1:ext cx="3107435" cy="1428242"/>
          </ns1:xfrm>
          <ns1:prstGeom prst="rect">
            <ns1:avLst/>
          </ns1:prstGeom>
        </ns0:spPr>
      </ns0:pic>
      <ns0:sp>
        <ns0:nvSpPr>
          <ns0:cNvPr id="616" name="textbox 616"/>
          <ns0:cNvSpPr/>
          <ns0:nvPr/>
        </ns0:nvSpPr>
        <ns0:spPr>
          <ns1:xfrm>
            <ns1:off x="169759" y="218897"/>
            <ns1:ext cx="5209540" cy="50038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7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7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Exercise 4:</ns1:t>
            </ns1:r>
            <ns1:r>
              <ns1:rPr sz="3600" kern="0" spc="2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So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lution (1</ns1:t>
            </ns1:r>
            <ns1:r>
              <ns1:rPr sz="3600" kern="0" spc="13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kern="0" spc="-29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2)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54" name="group 54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618" name="path 618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620" name="path 620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622" name="textbox 622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624" name="textbox 624"/>
          <ns0:cNvSpPr/>
          <ns0:nvPr/>
        </ns0:nvSpPr>
        <ns0:spPr>
          <ns1:xfrm>
            <ns1:off x="9031492" y="6830611"/>
            <ns1:ext cx="177164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8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78000"/>
              </ns1:lnSpc>
            </ns1:pPr>
            <ns1:r>
              <ns1:rPr sz="1100" kern="0" spc="-3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28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28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626" name="rect 626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pic>
        <ns0:nvPicPr>
          <ns0:cNvPr id="628" name="picture 628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457200" y="1524254"/>
            <ns1:ext cx="8229600" cy="4421122"/>
          </ns1:xfrm>
          <ns1:prstGeom prst="rect">
            <ns1:avLst/>
          </ns1:prstGeom>
        </ns0:spPr>
      </ns0:pic>
      <ns0:sp>
        <ns0:nvSpPr>
          <ns0:cNvPr id="630" name="textbox 630"/>
          <ns0:cNvSpPr/>
          <ns0:nvPr/>
        </ns0:nvSpPr>
        <ns0:spPr>
          <ns1:xfrm>
            <ns1:off x="169759" y="218897"/>
            <ns1:ext cx="5209540" cy="50038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7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7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Exercise 4:</ns1:t>
            </ns1:r>
            <ns1:r>
              <ns1:rPr sz="3600" kern="0" spc="2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So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lution (2</ns1:t>
            </ns1:r>
            <ns1:r>
              <ns1:rPr sz="3600" kern="0" spc="13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kern="0" spc="-29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2)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56" name="group 56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632" name="path 632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634" name="path 634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638" name="textbox 638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640" name="textbox 640"/>
          <ns0:cNvSpPr/>
          <ns0:nvPr/>
        </ns0:nvSpPr>
        <ns0:spPr>
          <ns1:xfrm>
            <ns1:off x="9031492" y="6830611"/>
            <ns1:ext cx="177164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8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78000"/>
              </ns1:lnSpc>
            </ns1:pPr>
            <ns1:r>
              <ns1:rPr sz="1100" kern="0" spc="-3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29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29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642" name="rect 642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644" name="textbox 644"/>
          <ns0:cNvSpPr/>
          <ns0:nvPr/>
        </ns0:nvSpPr>
        <ns0:spPr>
          <ns1:xfrm>
            <ns1:off x="409881" y="1151389"/>
            <ns1:ext cx="8799194" cy="583628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5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363220" indent="-350520" algn="l" rtl="0" eaLnBrk="0">
              <ns1:lnSpc>
                <ns1:spcPct val="97000"/>
              </ns1:lnSpc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8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Like scope control,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schedule c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ontrol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is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 part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100" kern="0" spc="-1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integrated</ns1:t>
            </ns1:r>
            <ns1:r>
              <ns1:rPr sz="21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change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control process in </ns1:t>
            </ns1:r>
            <ns1:r>
              <ns1:rPr sz="2100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 inte</ns1:t>
            </ns1:r>
            <ns1:r>
              <ns1:rPr sz="2100" kern="0" spc="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gration management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2700" algn="l" rtl="0" eaLnBrk="0">
              <ns1:lnSpc>
                <ns1:spcPct val="89000"/>
              </ns1:lnSpc>
              <ns1:spcBef>
                <ns1:spcPts val="1600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5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Goals of</ns1:t>
            </ns1:r>
            <ns1:r>
              <ns1:rPr sz="2100" kern="0" spc="-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edule control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80060" algn="l" rtl="0" eaLnBrk="0">
              <ns1:lnSpc>
                <ns1:spcPct val="76000"/>
              </ns1:lnSpc>
              <ns1:spcBef>
                <ns1:spcPts val="1485"/>
              </ns1:spcBef>
            </ns1:pPr>
            <ns1:r>
              <ns1:rPr sz="15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i.</ns1:t>
            </ns1:r>
            <ns1:r>
              <ns1:rPr sz="1500" kern="0" spc="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Know the status of</ns1:t>
            </ns1:r>
            <ns1:r>
              <ns1:rPr sz="2000" kern="0" spc="-15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000" kern="0" spc="9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schedule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80060" algn="l" rtl="0" eaLnBrk="0">
              <ns1:lnSpc>
                <ns1:spcPct val="88000"/>
              </ns1:lnSpc>
              <ns1:spcBef>
                <ns1:spcPts val="1170"/>
              </ns1:spcBef>
            </ns1:pPr>
            <ns1:r>
              <ns1:rPr sz="15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ii.      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Influence the factors that</ns1:t>
            </ns1:r>
            <ns1:r>
              <ns1:rPr sz="2000" kern="0" spc="5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cause</ns1:t>
            </ns1:r>
            <ns1:r>
              <ns1:rPr sz="2000" kern="0" spc="7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schedule ch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anges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80060" algn="l" rtl="0" eaLnBrk="0">
              <ns1:lnSpc>
                <ns1:spcPct val="88000"/>
              </ns1:lnSpc>
              <ns1:spcBef>
                <ns1:spcPts val="890"/>
              </ns1:spcBef>
            </ns1:pPr>
            <ns1:r>
              <ns1:rPr sz="15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iii.     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Determine that the</ns1:t>
            </ns1:r>
            <ns1:r>
              <ns1:rPr sz="2000" kern="0" spc="9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schedule has chang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ed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80060" algn="l" rtl="0" eaLnBrk="0">
              <ns1:lnSpc>
                <ns1:spcPct val="88000"/>
              </ns1:lnSpc>
              <ns1:spcBef>
                <ns1:spcPts val="890"/>
              </ns1:spcBef>
            </ns1:pPr>
            <ns1:r>
              <ns1:rPr sz="15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iv.</ns1:t>
            </ns1:r>
            <ns1:r>
              <ns1:rPr sz="1500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Manage changes when t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hey occur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2700" algn="l" rtl="0" eaLnBrk="0">
              <ns1:lnSpc>
                <ns1:spcPct val="89000"/>
              </ns1:lnSpc>
              <ns1:spcBef>
                <ns1:spcPts val="1010"/>
              </ns1:spcBef>
            </ns1:pPr>
            <ns1:r>
              <ns1:rPr sz="1900" kern="0" spc="3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9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Main outpu</ns1:t>
            </ns1:r>
            <ns1:r>
              <ns1:rPr sz="21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76605" indent="-286385" algn="l" rtl="0" eaLnBrk="0">
              <ns1:lnSpc>
                <ns1:spcPct val="88000"/>
              </ns1:lnSpc>
              <ns1:spcBef>
                <ns1:spcPts val="148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Work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performance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information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forecasts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change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requests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</ns1:t>
            </ns1:r>
            <ns1:r>
              <ns1:rPr sz="2000" kern="0" spc="-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PM   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plan updates, and project documents up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dates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2700" algn="l" rtl="0" eaLnBrk="0">
              <ns1:lnSpc>
                <ns1:spcPct val="89000"/>
              </ns1:lnSpc>
              <ns1:spcBef>
                <ns1:spcPts val="1590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9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Many issues are inv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olved in controlling project</ns1:t>
            </ns1:r>
            <ns1:r>
              <ns1:rPr sz="2100" kern="0" spc="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schedules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84860" indent="-294640" algn="l" rtl="0" eaLnBrk="0">
              <ns1:lnSpc>
                <ns1:spcPct val="92000"/>
              </ns1:lnSpc>
              <ns1:spcBef>
                <ns1:spcPts val="148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Important to ensure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project schedule is realistic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 use </ns1:t>
            </ns1:r>
            <ns1:r>
              <ns1:rPr sz="2000" kern="0" spc="-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discipline and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leadership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emphasize the importance of</ns1:t>
            </ns1:r>
            <ns1:r>
              <ns1:rPr sz="2000" kern="0" spc="-15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following and meeting proj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ect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schedules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81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39000"/>
              </ns1:lnSpc>
            </ns1:pPr>
            <ns1:endParaRPr sz="2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r" rtl="0" eaLnBrk="0">
              <ns1:lnSpc>
                <ns1:spcPct val="78000"/>
              </ns1:lnSpc>
              <ns1:spcBef>
                <ns1:spcPts val="0"/>
              </ns1:spcBef>
            </ns1:pPr>
            <ns1:r>
              <ns1:rPr sz="1100" kern="0" spc="-3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30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pic>
        <ns0:nvPicPr>
          <ns0:cNvPr id="646" name="picture 646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900570" y="5690249"/>
            <ns1:ext cx="135255" cy="211073"/>
          </ns1:xfrm>
          <ns1:prstGeom prst="rect">
            <ns1:avLst/>
          </ns1:prstGeom>
        </ns0:spPr>
      </ns0:pic>
      <ns0:pic>
        <ns0:nvPicPr>
          <ns0:cNvPr id="648" name="picture 648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900571" y="4478669"/>
            <ns1:ext cx="135254" cy="211073"/>
          </ns1:xfrm>
          <ns1:prstGeom prst="rect">
            <ns1:avLst/>
          </ns1:prstGeom>
        </ns0:spPr>
      </ns0:pic>
      <ns0:sp>
        <ns0:nvSpPr>
          <ns0:cNvPr id="650" name="textbox 650"/>
          <ns0:cNvSpPr/>
          <ns0:nvPr/>
        </ns0:nvSpPr>
        <ns0:spPr>
          <ns1:xfrm>
            <ns1:off x="179818" y="218897"/>
            <ns1:ext cx="6520815" cy="50609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8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6. Controlli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ng the</ns1:t>
            </ns1:r>
            <ns1:r>
              <ns1:rPr sz="3600" kern="0" spc="23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Schedule (1</ns1:t>
            </ns1:r>
            <ns1:r>
              <ns1:rPr sz="3600" kern="0" spc="1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kern="0" spc="-29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2)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58" name="group 58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652" name="path 652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654" name="path 654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656" name="textbox 656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3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68" name="rect 68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70" name="textbox 70"/>
          <ns0:cNvSpPr/>
          <ns0:nvPr/>
        </ns0:nvSpPr>
        <ns0:spPr>
          <ns1:xfrm>
            <ns1:off x="333681" y="1151389"/>
            <ns1:ext cx="8875394" cy="583628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90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9000"/>
              </ns1:lnSpc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6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Gantt charts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provide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 standard format for</ns1:t>
            </ns1:r>
            <ns1:r>
              <ns1:rPr sz="2100" kern="0" spc="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displaying project</ns1:t>
            </ns1:r>
            <ns1:r>
              <ns1:rPr sz="2100" kern="0" spc="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schedule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362585" indent="-635" algn="l" rtl="0" eaLnBrk="0">
              <ns1:lnSpc>
                <ns1:spcPct val="92000"/>
              </ns1:lnSpc>
              <ns1:spcBef>
                <ns1:spcPts val="645"/>
              </ns1:spcBef>
            </ns1:pP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information by listing project a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ctivities and corresponding start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</ns1:t>
            </ns1:r>
            <ns1:r>
              <ns1:rPr sz="21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finish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dates in a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calend</ns1:t>
            </ns1:r>
            <ns1:r>
              <ns1:rPr sz="21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ar</ns1:t>
            </ns1:r>
            <ns1:r>
              <ns1:rPr sz="21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form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86765" indent="-296545" algn="l" rtl="0" eaLnBrk="0">
              <ns1:lnSpc>
                <ns1:spcPct val="88000"/>
              </ns1:lnSpc>
              <ns1:spcBef>
                <ns1:spcPts val="148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Sometimes referred to as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bar charts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because the start and end d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ates of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activities are shown as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horizontal</ns1:t>
            </ns1:r>
            <ns1:r>
              <ns1:rPr sz="2000" b="1" i="1" kern="0" spc="-1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</ns1:t>
            </ns1:r>
            <ns1:r>
              <ns1:rPr sz="2000" b="1" i="1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ars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68985" indent="-278765" algn="l" rtl="0" eaLnBrk="0">
              <ns1:lnSpc>
                <ns1:spcPct val="92000"/>
              </ns1:lnSpc>
              <ns1:spcBef>
                <ns1:spcPts val="147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Figure 6-5 shows a Gantt chart for Project X in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Figure</ns1:t>
            </ns1:r>
            <ns1:r>
              <ns1:rPr sz="2000" kern="0" spc="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6-2</ns1:t>
            </ns1:r>
            <ns1:r>
              <ns1:rPr sz="2000" kern="0" spc="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created by using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Microsoft</ns1:t>
            </ns1:r>
            <ns1:r>
              <ns1:rPr sz="2000" i="1" kern="0" spc="-1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Project.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Figure 6-6 shows a more sophisticated Gantt chart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</ns1:t>
            </ns1:r>
            <ns1:r>
              <ns1:rPr sz="2000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  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software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lunch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2700" algn="l" rtl="0" eaLnBrk="0">
              <ns1:lnSpc>
                <ns1:spcPct val="89000"/>
              </ns1:lnSpc>
              <ns1:spcBef>
                <ns1:spcPts val="1590"/>
              </ns1:spcBef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3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Different</ns1:t>
            </ns1:r>
            <ns1:r>
              <ns1:rPr sz="2100" kern="0" spc="1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symbols</ns1:t>
            </ns1:r>
            <ns1:r>
              <ns1:rPr sz="2100" kern="0" spc="1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on</ns1:t>
            </ns1:r>
            <ns1:r>
              <ns1:rPr sz="2100" kern="0" spc="1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Gantt</ns1:t>
            </ns1:r>
            <ns1:r>
              <ns1:rPr sz="2100" kern="0" spc="1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chart</ns1:t>
            </ns1:r>
            <ns1:r>
              <ns1:rPr sz="2100" kern="0" spc="1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</ns1:t>
            </ns1:r>
            <ns1:r>
              <ns1:rPr sz="2100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Figure</ns1:t>
            </ns1:r>
            <ns1:r>
              <ns1:rPr sz="2100" kern="0" spc="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1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6-6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90220" algn="l" rtl="0" eaLnBrk="0">
              <ns1:lnSpc>
                <ns1:spcPct val="87000"/>
              </ns1:lnSpc>
              <ns1:spcBef>
                <ns1:spcPts val="1480"/>
              </ns1:spcBef>
              <ns1:tabLst>
                <ns1:tab pos="625475" algn="l"/>
              </ns1:tabLst>
            </ns1:pP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b="1" i="1" kern="0" spc="7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Black</ns1:t>
            </ns1:r>
            <ns1:r>
              <ns1:rPr sz="2000" b="1" i="1" kern="0" spc="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diamond</ns1:t>
            </ns1:r>
            <ns1:r>
              <ns1:rPr sz="2000" b="1" i="1" kern="0" spc="-1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represents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milestone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90220" algn="l" rtl="0" eaLnBrk="0">
              <ns1:lnSpc>
                <ns1:spcPct val="88000"/>
              </ns1:lnSpc>
              <ns1:spcBef>
                <ns1:spcPts val="1210"/>
              </ns1:spcBef>
              <ns1:tabLst>
                <ns1:tab pos="625475" algn="l"/>
              </ns1:tabLst>
            </ns1:pP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b="1" i="1" kern="0" spc="18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Thick black bars with rectangles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at the be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ginning and end represent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89940" algn="l" rtl="0" eaLnBrk="0">
              <ns1:lnSpc>
                <ns1:spcPct val="88000"/>
              </ns1:lnSpc>
              <ns1:spcBef>
                <ns1:spcPts val="290"/>
              </ns1:spcBef>
            </ns1:pPr>
            <ns1:r>
              <ns1:rPr sz="2000" kern="0" spc="-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summary tasks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90220" algn="l" rtl="0" eaLnBrk="0">
              <ns1:lnSpc>
                <ns1:spcPct val="88000"/>
              </ns1:lnSpc>
              <ns1:spcBef>
                <ns1:spcPts val="1185"/>
              </ns1:spcBef>
              <ns1:tabLst>
                <ns1:tab pos="625475" algn="l"/>
              </ns1:tabLst>
            </ns1:pP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b="1" i="1" kern="0" spc="6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Light</ns1:t>
            </ns1:r>
            <ns1:r>
              <ns1:rPr sz="2000" b="1" i="1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blue</ns1:t>
            </ns1:r>
            <ns1:r>
              <ns1:rPr sz="2000" b="1" i="1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bars</ns1:t>
            </ns1:r>
            <ns1:r>
              <ns1:rPr sz="2000" b="1" i="1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tasks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2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5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represent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durations</ns1:t>
            </ns1:r>
            <ns1:r>
              <ns1:rPr sz="2000" kern="0" spc="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000" kern="0" spc="-1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these tasks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90220" algn="l" rtl="0" eaLnBrk="0">
              <ns1:lnSpc>
                <ns1:spcPct val="87000"/>
              </ns1:lnSpc>
              <ns1:spcBef>
                <ns1:spcPts val="1190"/>
              </ns1:spcBef>
              <ns1:tabLst>
                <ns1:tab pos="625475" algn="l"/>
              </ns1:tabLst>
            </ns1:pP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b="1" i="1" kern="0" spc="5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Arrows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show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relationships or dependencies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between tasks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39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40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42000"/>
              </ns1:lnSpc>
            </ns1:pPr>
            <ns1:endParaRPr sz="2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r" rtl="0" eaLnBrk="0">
              <ns1:lnSpc>
                <ns1:spcPct val="78000"/>
              </ns1:lnSpc>
            </ns1:pPr>
            <ns1:r>
              <ns1:rPr sz="1100" kern="0" spc="-2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4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pic>
        <ns0:nvPicPr>
          <ns0:cNvPr id="72" name="picture 72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824369" y="6116965"/>
            <ns1:ext cx="135255" cy="211073"/>
          </ns1:xfrm>
          <ns1:prstGeom prst="rect">
            <ns1:avLst/>
          </ns1:prstGeom>
        </ns0:spPr>
      </ns0:pic>
      <ns0:pic>
        <ns0:nvPicPr>
          <ns0:cNvPr id="74" name="picture 74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824372" y="5697865"/>
            <ns1:ext cx="135255" cy="211073"/>
          </ns1:xfrm>
          <ns1:prstGeom prst="rect">
            <ns1:avLst/>
          </ns1:prstGeom>
        </ns0:spPr>
      </ns0:pic>
      <ns0:pic>
        <ns0:nvPicPr>
          <ns0:cNvPr id="76" name="picture 76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21600000">
            <ns1:off x="824372" y="4973968"/>
            <ns1:ext cx="135255" cy="211073"/>
          </ns1:xfrm>
          <ns1:prstGeom prst="rect">
            <ns1:avLst/>
          </ns1:prstGeom>
        </ns0:spPr>
      </ns0:pic>
      <ns0:pic>
        <ns0:nvPicPr>
          <ns0:cNvPr id="78" name="picture 78"/>
          <ns0:cNvPicPr>
            <ns1:picLocks noChangeAspect="1"/>
          </ns0:cNvPicPr>
          <ns0:nvPr/>
        </ns0:nvPicPr>
        <ns0:blipFill>
          <ns1:blip ns2:embed="rId4"/>
          <ns1:stretch>
            <ns1:fillRect/>
          </ns1:stretch>
        </ns0:blipFill>
        <ns0:spPr>
          <ns1:xfrm rot="21600000">
            <ns1:off x="824370" y="4554869"/>
            <ns1:ext cx="135255" cy="211073"/>
          </ns1:xfrm>
          <ns1:prstGeom prst="rect">
            <ns1:avLst/>
          </ns1:prstGeom>
        </ns0:spPr>
      </ns0:pic>
      <ns0:pic>
        <ns0:nvPicPr>
          <ns0:cNvPr id="80" name="picture 80"/>
          <ns0:cNvPicPr>
            <ns1:picLocks noChangeAspect="1"/>
          </ns0:cNvPicPr>
          <ns0:nvPr/>
        </ns0:nvPicPr>
        <ns0:blipFill>
          <ns1:blip ns2:embed="rId5"/>
          <ns1:stretch>
            <ns1:fillRect/>
          </ns1:stretch>
        </ns0:blipFill>
        <ns0:spPr>
          <ns1:xfrm rot="21600000">
            <ns1:off x="824372" y="3038475"/>
            <ns1:ext cx="135255" cy="211073"/>
          </ns1:xfrm>
          <ns1:prstGeom prst="rect">
            <ns1:avLst/>
          </ns1:prstGeom>
        </ns0:spPr>
      </ns0:pic>
      <ns0:pic>
        <ns0:nvPicPr>
          <ns0:cNvPr id="82" name="picture 82"/>
          <ns0:cNvPicPr>
            <ns1:picLocks noChangeAspect="1"/>
          </ns0:cNvPicPr>
          <ns0:nvPr/>
        </ns0:nvPicPr>
        <ns0:blipFill>
          <ns1:blip ns2:embed="rId6"/>
          <ns1:stretch>
            <ns1:fillRect/>
          </ns1:stretch>
        </ns0:blipFill>
        <ns0:spPr>
          <ns1:xfrm rot="21600000">
            <ns1:off x="824370" y="2314584"/>
            <ns1:ext cx="135254" cy="211073"/>
          </ns1:xfrm>
          <ns1:prstGeom prst="rect">
            <ns1:avLst/>
          </ns1:prstGeom>
        </ns0:spPr>
      </ns0:pic>
      <ns0:grpSp>
        <ns0:nvGrpSpPr>
          <ns0:cNvPr id="10" name="group 10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84" name="path 84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86" name="path 86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88" name="textbox 88"/>
          <ns0:cNvSpPr/>
          <ns0:nvPr/>
        </ns0:nvSpPr>
        <ns0:spPr>
          <ns1:xfrm>
            <ns1:off x="176160" y="218897"/>
            <ns1:ext cx="3818890" cy="50038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7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7000"/>
              </ns1:lnSpc>
            </ns1:pP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Gantt Charts</ns1:t>
            </ns1:r>
            <ns1:r>
              <ns1:rPr sz="3600" kern="0" spc="19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(1</ns1:t>
            </ns1:r>
            <ns1:r>
              <ns1:rPr sz="3600" kern="0" spc="1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kern="0" spc="-2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3)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sp>
        <ns0:nvSpPr>
          <ns0:cNvPr id="90" name="textbox 90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30.xml><?xml version="1.0" encoding="utf-8"?>
<ns0:sld xmlns:ns0="http://schemas.openxmlformats.org/presentationml/2006/main" xmlns:ns1="http://schemas.openxmlformats.org/drawingml/2006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658" name="rect 658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660" name="rect 660"/>
          <ns0:cNvSpPr/>
          <ns0:nvPr/>
        </ns0:nvSpPr>
        <ns0:spPr>
          <ns1:xfrm>
            <ns1:off x="5069471" y="2232672"/>
            <ns1:ext cx="176783" cy="281940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662" name="rect 662"/>
          <ns0:cNvSpPr/>
          <ns0:nvPr/>
        </ns0:nvSpPr>
        <ns0:spPr>
          <ns1:xfrm>
            <ns1:off x="905902" y="1927872"/>
            <ns1:ext cx="2990088" cy="281940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664" name="rect 664"/>
          <ns0:cNvSpPr/>
          <ns0:nvPr/>
        </ns0:nvSpPr>
        <ns0:spPr>
          <ns1:xfrm>
            <ns1:off x="7414907" y="6149352"/>
            <ns1:ext cx="813811" cy="281939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666" name="rect 666"/>
          <ns0:cNvSpPr/>
          <ns0:nvPr/>
        </ns0:nvSpPr>
        <ns0:spPr>
          <ns1:xfrm>
            <ns1:off x="5244731" y="1927872"/>
            <ns1:ext cx="3400044" cy="281940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668" name="rect 668"/>
          <ns0:cNvSpPr/>
          <ns0:nvPr/>
        </ns0:nvSpPr>
        <ns0:spPr>
          <ns1:xfrm>
            <ns1:off x="3859415" y="2232672"/>
            <ns1:ext cx="1210057" cy="281940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670" name="rect 670"/>
          <ns0:cNvSpPr/>
          <ns0:nvPr/>
        </ns0:nvSpPr>
        <ns0:spPr>
          <ns1:xfrm>
            <ns1:off x="3895991" y="1927872"/>
            <ns1:ext cx="1348740" cy="281940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672" name="rect 672"/>
          <ns0:cNvSpPr/>
          <ns0:nvPr/>
        </ns0:nvSpPr>
        <ns0:spPr>
          <ns1:xfrm>
            <ns1:off x="793130" y="1927872"/>
            <ns1:ext cx="112772" cy="281940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674" name="textbox 674"/>
          <ns0:cNvSpPr/>
          <ns0:nvPr/>
        </ns0:nvSpPr>
        <ns0:spPr>
          <ns1:xfrm>
            <ns1:off x="257481" y="1151389"/>
            <ns1:ext cx="8451215" cy="52882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79" rIns="0" bIns="0"/>
          <ns1:lstStyle/>
          <ns1:p>
            <ns1:pPr marL="363220" indent="-350520" algn="l" rtl="0" eaLnBrk="0">
              <ns1:lnSpc>
                <ns1:spcPct val="99000"/>
              </ns1:lnSpc>
              <ns1:spcBef>
                <ns1:spcPts val="0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9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 managers must handle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personnel-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related issues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 keep projects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</ns1:t>
            </ns1:r>
            <ns1:r>
              <ns1:rPr sz="21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on track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543560" algn="l" rtl="0" eaLnBrk="0">
              <ns1:lnSpc>
                <ns1:spcPct val="83000"/>
              </ns1:lnSpc>
              <ns1:spcBef>
                <ns1:spcPts val="1495"/>
              </ns1:spcBef>
            </ns1:pPr>
            <ns1:r>
              <ns1:rPr sz="2000" kern="0" spc="15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“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Most</ns1:t>
            </ns1:r>
            <ns1:r>
              <ns1:rPr sz="2000" i="1" kern="0" spc="-25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projects</ns1:t>
            </ns1:r>
            <ns1:r>
              <ns1:rPr sz="2000" i="1" kern="0" spc="-38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fail</ns1:t>
            </ns1:r>
            <ns1:r>
              <ns1:rPr sz="2000" i="1" kern="0" spc="15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because</ns1:t>
            </ns1:r>
            <ns1:r>
              <ns1:rPr sz="2000" i="1" kern="0" spc="15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000" i="1" kern="0" spc="-2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people</ns1:t>
            </ns1:r>
            <ns1:r>
              <ns1:rPr sz="2000" i="1" kern="0" spc="15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issues</ns1:t>
            </ns1:r>
            <ns1:r>
              <ns1:rPr sz="2000" i="1" kern="0" spc="15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not</ns1:t>
            </ns1:r>
            <ns1:r>
              <ns1:rPr sz="2000" i="1" kern="0" spc="-4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from</ns1:t>
            </ns1:r>
            <ns1:r>
              <ns1:rPr sz="2000" i="1" kern="0" spc="-35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failure</ns1:t>
            </ns1:r>
            <ns1:r>
              <ns1:rPr sz="2000" i="1" kern="0" spc="15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</ns1:t>
            </ns1:r>
            <ns1:r>
              <ns1:rPr sz="2000" i="1" kern="0" spc="15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draw</ns1:t>
            </ns1:r>
            <ns1:r>
              <ns1:rPr sz="2000" i="1" kern="0" spc="15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</ns1:t>
            </ns1:r>
            <ns1:r>
              <ns1:rPr sz="2000" i="1" kern="0" spc="15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good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3596005" algn="l" rtl="0" eaLnBrk="0">
              <ns1:lnSpc>
                <ns1:spcPct val="76000"/>
              </ns1:lnSpc>
              <ns1:spcBef>
                <ns1:spcPts val="395"/>
              </ns1:spcBef>
            </ns1:pP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PERT</ns1:t>
            </ns1:r>
            <ns1:r>
              <ns1:rPr sz="2000" i="1" kern="0" spc="-12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chart</ns1:t>
            </ns1:r>
            <ns1:r>
              <ns1:rPr sz="2000" kern="0" spc="8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.”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2700" algn="l" rtl="0" eaLnBrk="0">
              <ns1:lnSpc>
                <ns1:spcPct val="89000"/>
              </ns1:lnSpc>
              <ns1:spcBef>
                <ns1:spcPts val="1290"/>
              </ns1:spcBef>
            </ns1:pPr>
            <ns1:r>
              <ns1:rPr sz="1900" kern="0" spc="3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38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Several soft skills for project managers to</ns1:t>
            </ns1:r>
            <ns1:r>
              <ns1:rPr sz="2100" kern="0" spc="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control</ns1:t>
            </ns1:r>
            <ns1:r>
              <ns1:rPr sz="2100" kern="0" spc="1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schedules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82600" algn="l" rtl="0" eaLnBrk="0">
              <ns1:lnSpc>
                <ns1:spcPct val="88000"/>
              </ns1:lnSpc>
              <ns1:spcBef>
                <ns1:spcPts val="1475"/>
              </ns1:spcBef>
            </ns1:pPr>
            <ns1:r>
              <ns1:rPr sz="1500" i="1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i.       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Review</ns1:t>
            </ns1:r>
            <ns1:r>
              <ns1:rPr sz="2000" i="1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000" i="1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draft</ns1:t>
            </ns1:r>
            <ns1:r>
              <ns1:rPr sz="2000" i="1" kern="0" spc="-10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schedule</ns1:t>
            </ns1:r>
            <ns1:r>
              <ns1:rPr sz="2000" i="1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usually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included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 charter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96950" indent="-514350" algn="l" rtl="0" eaLnBrk="0">
              <ns1:lnSpc>
                <ns1:spcPct val="88000"/>
              </ns1:lnSpc>
              <ns1:spcBef>
                <ns1:spcPts val="895"/>
              </ns1:spcBef>
            </ns1:pPr>
            <ns1:r>
              <ns1:rPr sz="15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ii</ns1:t>
            </ns1:r>
            <ns1:r>
              <ns1:rPr sz="1500" i="1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.      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Prepare</ns1:t>
            </ns1:r>
            <ns1:r>
              <ns1:rPr sz="2000" i="1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</ns1:t>
            </ns1:r>
            <ns1:r>
              <ns1:rPr sz="2000" i="1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more</ns1:t>
            </ns1:r>
            <ns1:r>
              <ns1:rPr sz="2000" i="1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detailed</ns1:t>
            </ns1:r>
            <ns1:r>
              <ns1:rPr sz="2000" i="1" kern="0" spc="-1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schedule</ns1:t>
            </ns1:r>
            <ns1:r>
              <ns1:rPr sz="2000" i="1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with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 team and get the    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approval from key sta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keholders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82600" algn="l" rtl="0" eaLnBrk="0">
              <ns1:lnSpc>
                <ns1:spcPct val="88000"/>
              </ns1:lnSpc>
              <ns1:spcBef>
                <ns1:spcPts val="1170"/>
              </ns1:spcBef>
            </ns1:pPr>
            <ns1:r>
              <ns1:rPr sz="15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iii.     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Review the actual work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 develop a good relationship with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team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96950" indent="-6985" algn="l" rtl="0" eaLnBrk="0">
              <ns1:lnSpc>
                <ns1:spcPct val="88000"/>
              </ns1:lnSpc>
              <ns1:spcBef>
                <ns1:spcPts val="295"/>
              </ns1:spcBef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members to ensure work is completed as planned or changes a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 reported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as needed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000125" indent="-517525" algn="l" rtl="0" eaLnBrk="0">
              <ns1:lnSpc>
                <ns1:spcPct val="88000"/>
              </ns1:lnSpc>
              <ns1:spcBef>
                <ns1:spcPts val="1175"/>
              </ns1:spcBef>
            </ns1:pPr>
            <ns1:r>
              <ns1:rPr sz="15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iv</ns1:t>
            </ns1:r>
            <ns1:r>
              <ns1:rPr sz="1500" i="1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.      </ns1:t>
            </ns1:r>
            <ns1:r>
              <ns1:rPr sz="20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Alert</ns1:t>
            </ns1:r>
            <ns1:r>
              <ns1:rPr sz="2000" i="1" kern="0" spc="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top</ns1:t>
            </ns1:r>
            <ns1:r>
              <ns1:rPr sz="2000" i="1" kern="0" spc="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management</ns1:t>
            </ns1:r>
            <ns1:r>
              <ns1:rPr sz="2000" i="1" kern="0" spc="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work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with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them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resolve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conflicts, when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serious conflicts arise that could affec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 the project schedule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8000"/>
              </ns1:lnSpc>
            </ns1:pPr>
            <ns1:endParaRPr sz="9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8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995680" indent="-517525" algn="l" rtl="0" eaLnBrk="0">
              <ns1:lnSpc>
                <ns1:spcPct val="88000"/>
              </ns1:lnSpc>
            </ns1:pPr>
            <ns1:r>
              <ns1:rPr sz="1500" i="1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v.        </ns1:t>
            </ns1:r>
            <ns1:r>
              <ns1:rPr sz="20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Use</ns1:t>
            </ns1:r>
            <ns1:r>
              <ns1:rPr sz="2000" i="1" kern="0" spc="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discipline to control</ns1:t>
            </ns1:r>
            <ns1:r>
              <ns1:rPr sz="2000" i="1" kern="0" spc="-30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 schedules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. Insist that important schedule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dates be met and proper planning and analysis be com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pleted </ns1:t>
            </ns1:r>
            <ns1:r>
              <ns1:rPr sz="2000" kern="0" spc="-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up front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sp>
        <ns0:nvSpPr>
          <ns0:cNvPr id="676" name="textbox 676"/>
          <ns0:cNvSpPr/>
          <ns0:nvPr/>
        </ns0:nvSpPr>
        <ns0:spPr>
          <ns1:xfrm>
            <ns1:off x="179818" y="218897"/>
            <ns1:ext cx="6520815" cy="50609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8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6. Controlli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ng the</ns1:t>
            </ns1:r>
            <ns1:r>
              <ns1:rPr sz="3600" kern="0" spc="23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Schedule (2</ns1:t>
            </ns1:r>
            <ns1:r>
              <ns1:rPr sz="3600" kern="0" spc="1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kern="0" spc="-29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2)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60" name="group 60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678" name="path 678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680" name="path 680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684" name="textbox 684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686" name="textbox 686"/>
          <ns0:cNvSpPr/>
          <ns0:nvPr/>
        </ns0:nvSpPr>
        <ns0:spPr>
          <ns1:xfrm>
            <ns1:off x="9033315" y="6830611"/>
            <ns1:ext cx="175260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8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78000"/>
              </ns1:lnSpc>
            </ns1:pPr>
            <ns1:r>
              <ns1:rPr sz="1100" kern="0" spc="-3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31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31.xml><?xml version="1.0" encoding="utf-8"?>
<ns0:sld xmlns:ns0="http://schemas.openxmlformats.org/presentationml/2006/main" xmlns:ns1="http://schemas.openxmlformats.org/drawingml/2006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688" name="rect 688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690" name="textbox 690"/>
          <ns0:cNvSpPr/>
          <ns0:nvPr/>
        </ns0:nvSpPr>
        <ns0:spPr>
          <ns1:xfrm>
            <ns1:off x="257481" y="1151389"/>
            <ns1:ext cx="8951594" cy="583628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79" rIns="0" bIns="0"/>
          <ns1:lstStyle/>
          <ns1:p>
            <ns1:pPr marL="367665" indent="-354965" algn="l" rtl="0" eaLnBrk="0">
              <ns1:lnSpc>
                <ns1:spcPct val="99000"/>
              </ns1:lnSpc>
              <ns1:spcBef>
                <ns1:spcPts val="0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9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 management</ns1:t>
            </ns1:r>
            <ns1:r>
              <ns1:rPr sz="2100" kern="0" spc="1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software such a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 </ns1:t>
            </ns1:r>
            <ns1:r>
              <ns1:rPr sz="2100" i="1" kern="0" spc="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Microsoft Project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was designed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specifically for performing project m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anagement tasks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80060" algn="l" rtl="0" eaLnBrk="0">
              <ns1:lnSpc>
                <ns1:spcPct val="88000"/>
              </ns1:lnSpc>
              <ns1:spcBef>
                <ns1:spcPts val="1480"/>
              </ns1:spcBef>
            </ns1:pPr>
            <ns1:r>
              <ns1:rPr sz="15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i. 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Many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projects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involve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hundreds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oftasks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with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complicated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dependencies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87425" indent="2540" algn="l" rtl="0" eaLnBrk="0">
              <ns1:lnSpc>
                <ns1:spcPct val="96000"/>
              </ns1:lnSpc>
              <ns1:spcBef>
                <ns1:spcPts val="10"/>
              </ns1:spcBef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After you enter the necessary information,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softwa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 automatically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   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generates a network diagram and calculates the critical 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path(s) for the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   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. It also highlights the critical path on the netwo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rk diagram.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80060" algn="l" rtl="0" eaLnBrk="0">
              <ns1:lnSpc>
                <ns1:spcPct val="88000"/>
              </ns1:lnSpc>
              <ns1:spcBef>
                <ns1:spcPts val="1470"/>
              </ns1:spcBef>
            </ns1:pPr>
            <ns1:r>
              <ns1:rPr sz="15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ii.      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It calculates the free and</ns1:t>
            </ns1:r>
            <ns1:r>
              <ns1:rPr sz="2000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tota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</ns1:t>
            </ns1:r>
            <ns1:r>
              <ns1:rPr sz="2000" kern="0" spc="5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float</ns1:t>
            </ns1:r>
            <ns1:r>
              <ns1:rPr sz="2000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or</ns1:t>
            </ns1:r>
            <ns1:r>
              <ns1:rPr sz="2000" kern="0" spc="7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slack</ns1:t>
            </ns1:r>
            <ns1:r>
              <ns1:rPr sz="2000" kern="0" spc="6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</ns1:t>
            </ns1:r>
            <ns1:r>
              <ns1:rPr sz="2000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all</ns1:t>
            </ns1:r>
            <ns1:r>
              <ns1:rPr sz="2000" kern="0" spc="6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activities</ns1:t>
            </ns1:r>
            <ns1:r>
              <ns1:rPr sz="2000" kern="0" spc="-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.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Using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it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97585" algn="l" rtl="0" eaLnBrk="0">
              <ns1:lnSpc>
                <ns1:spcPct val="88000"/>
              </ns1:lnSpc>
              <ns1:spcBef>
                <ns1:spcPts val="290"/>
              </ns1:spcBef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eliminates the need to perform cumbersome ca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lculations manually and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96950" algn="l" rtl="0" eaLnBrk="0">
              <ns1:lnSpc>
                <ns1:spcPct val="88000"/>
              </ns1:lnSpc>
              <ns1:spcBef>
                <ns1:spcPts val="295"/>
              </ns1:spcBef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allows for “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what if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” analysis as activity duration est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imates or dependencies      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change.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87425" indent="-507365" algn="l" rtl="0" eaLnBrk="0">
              <ns1:lnSpc>
                <ns1:spcPct val="92000"/>
              </ns1:lnSpc>
              <ns1:spcBef>
                <ns1:spcPts val="1475"/>
              </ns1:spcBef>
            </ns1:pPr>
            <ns1:r>
              <ns1:rPr sz="15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iii.     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It easily creates Gantt charts</ns1:t>
            </ns1:r>
            <ns1:r>
              <ns1:rPr sz="2000" kern="0" spc="5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 tracking</ns1:t>
            </ns1:r>
            <ns1:r>
              <ns1:rPr sz="2000" kern="0" spc="5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G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antt</ns1:t>
            </ns1:r>
            <ns1:r>
              <ns1:rPr sz="2000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charts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which make</ns1:t>
            </ns1:r>
            <ns1:r>
              <ns1:rPr sz="2000" kern="0" spc="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it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easier for project teams to track actual schedule perfor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mance versus the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planned or baseline schedu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le.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000125" indent="-520065" algn="l" rtl="0" eaLnBrk="0">
              <ns1:lnSpc>
                <ns1:spcPct val="88000"/>
              </ns1:lnSpc>
              <ns1:spcBef>
                <ns1:spcPts val="1475"/>
              </ns1:spcBef>
            </ns1:pPr>
            <ns1:r>
              <ns1:rPr sz="15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iv.     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It also includes many built-in reports, views, and</ns1:t>
            </ns1:r>
            <ns1:r>
              <ns1:rPr sz="2000" kern="0" spc="7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filters to</ns1:t>
            </ns1:r>
            <ns1:r>
              <ns1:rPr sz="2000" kern="0" spc="7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assist i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 project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schedule management.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30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30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31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39000"/>
              </ns1:lnSpc>
            </ns1:pPr>
            <ns1:endParaRPr sz="2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r" rtl="0" eaLnBrk="0">
              <ns1:lnSpc>
                <ns1:spcPct val="78000"/>
              </ns1:lnSpc>
              <ns1:spcBef>
                <ns1:spcPts val="0"/>
              </ns1:spcBef>
            </ns1:pPr>
            <ns1:r>
              <ns1:rPr sz="1100" kern="0" spc="-3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32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692" name="textbox 692"/>
          <ns0:cNvSpPr/>
          <ns0:nvPr/>
        </ns0:nvSpPr>
        <ns0:spPr>
          <ns1:xfrm>
            <ns1:off x="162444" y="-55880"/>
            <ns1:ext cx="8251190" cy="99060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78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7145" indent="-5080" algn="l" rtl="0" eaLnBrk="0">
              <ns1:lnSpc>
                <ns1:spcPct val="88000"/>
              </ns1:lnSpc>
            </ns1:pP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Using</ns1:t>
            </ns1:r>
            <ns1:r>
              <ns1:rPr sz="3600" kern="0" spc="2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Software to Assist in Project</ns1:t>
            </ns1:r>
            <ns1:r>
              <ns1:rPr sz="3600" kern="0" spc="23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Schedule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Management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62" name="group 62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694" name="path 694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696" name="path 696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698" name="textbox 698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32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700" name="rect 700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702" name="rect 702"/>
          <ns0:cNvSpPr/>
          <ns0:nvPr/>
        </ns0:nvSpPr>
        <ns0:spPr>
          <ns1:xfrm>
            <ns1:off x="2464955" y="3858783"/>
            <ns1:ext cx="6315456" cy="309369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704" name="textbox 704"/>
          <ns0:cNvSpPr/>
          <ns0:nvPr/>
        </ns0:nvSpPr>
        <ns0:spPr>
          <ns1:xfrm>
            <ns1:off x="257481" y="1151389"/>
            <ns1:ext cx="8608694" cy="518922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5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367665" indent="-354965" algn="l" rtl="0" eaLnBrk="0">
              <ns1:lnSpc>
                <ns1:spcPct val="97000"/>
              </ns1:lnSpc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52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Understanding the underlying concepts is critical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 successful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use of</ns1:t>
            </ns1:r>
            <ns1:r>
              <ns1:rPr sz="2100" kern="0" spc="-1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PM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software, as is understanding the specific needs of</ns1:t>
            </ns1:r>
            <ns1:r>
              <ns1:rPr sz="2100" kern="0" spc="-1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your pr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oject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90220" algn="l" rtl="0" eaLnBrk="0">
              <ns1:lnSpc>
                <ns1:spcPct val="88000"/>
              </ns1:lnSpc>
              <ns1:spcBef>
                <ns1:spcPts val="1780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Many people misuse PM software because they do not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understand the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89940" indent="-3810" algn="l" rtl="0" eaLnBrk="0">
              <ns1:lnSpc>
                <ns1:spcPct val="88000"/>
              </ns1:lnSpc>
              <ns1:spcBef>
                <ns1:spcPts val="295"/>
              </ns1:spcBef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concepts behind creating a network diagram, determining t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he critical path, or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setting a sch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edule baseline.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367665" indent="-354965" algn="l" rtl="0" eaLnBrk="0">
              <ns1:lnSpc>
                <ns1:spcPct val="97000"/>
              </ns1:lnSpc>
              <ns1:spcBef>
                <ns1:spcPts val="1585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6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 use any software effective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ly, users must have 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adequate training</ns1:t>
            </ns1:r>
            <ns1:r>
              <ns1:rPr sz="2100" kern="0" spc="7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</ns1:t>
            </ns1:r>
            <ns1:r>
              <ns1:rPr sz="2100" kern="0" spc="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software and an understanding of</ns1:t>
            </ns1:r>
            <ns1:r>
              <ns1:rPr sz="2100" kern="0" spc="-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its concepts an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</ns1:t>
            </ns1:r>
            <ns1:r>
              <ns1:rPr sz="2100" kern="0" spc="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capabilities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363220" indent="-351155" algn="l" rtl="0" eaLnBrk="0">
              <ns1:lnSpc>
                <ns1:spcPct val="97000"/>
              </ns1:lnSpc>
              <ns1:spcBef>
                <ns1:spcPts val="1590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52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Users should be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careful not to rely too much on templates</ns1:t>
            </ns1:r>
            <ns1:r>
              <ns1:rPr sz="2100" kern="0" spc="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or</ns1:t>
            </ns1:r>
            <ns1:r>
              <ns1:rPr sz="2100" kern="0" spc="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sample</ns1:t>
            </ns1:r>
            <ns1:r>
              <ns1:rPr sz="2100" kern="0" spc="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files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 ignore the unique concerns of</ns1:t>
            </ns1:r>
            <ns1:r>
              <ns1:rPr sz="2100" kern="0" spc="-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their projects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90220" algn="l" rtl="0" eaLnBrk="0">
              <ns1:lnSpc>
                <ns1:spcPct val="88000"/>
              </ns1:lnSpc>
              <ns1:spcBef>
                <ns1:spcPts val="1780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2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There are benefits to using template fil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such as less setup time</ns1:t>
            </ns1:r>
            <ns1:r>
              <ns1:rPr sz="20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</ns1:t>
            </ns1:r>
            <ns1:r>
              <ns1:rPr sz="2000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77240" indent="1270" algn="l" rtl="0" eaLnBrk="0">
              <ns1:lnSpc>
                <ns1:spcPct val="88000"/>
              </ns1:lnSpc>
              <ns1:spcBef>
                <ns1:spcPts val="295"/>
              </ns1:spcBef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reality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check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if</ns1:t>
            </ns1:r>
            <ns1:r>
              <ns1:rPr sz="2000" kern="0" spc="-1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manager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has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never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led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certain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type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000" kern="0" spc="-2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before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5000"/>
              </ns1:lnSpc>
            </ns1:pPr>
            <ns1:endParaRPr sz="14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779145" indent="-288925" algn="l" rtl="0" eaLnBrk="0">
              <ns1:lnSpc>
                <ns1:spcPct val="88000"/>
              </ns1:lnSpc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There are also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drawbacks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because many assump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tions made in these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template files might not apply to thei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 projects.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pic>
        <ns0:nvPicPr>
          <ns0:cNvPr id="706" name="picture 706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748178" y="5796927"/>
            <ns1:ext cx="135255" cy="211073"/>
          </ns1:xfrm>
          <ns1:prstGeom prst="rect">
            <ns1:avLst/>
          </ns1:prstGeom>
        </ns0:spPr>
      </ns0:pic>
      <ns0:pic>
        <ns0:nvPicPr>
          <ns0:cNvPr id="708" name="picture 708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748172" y="4730127"/>
            <ns1:ext cx="135255" cy="211073"/>
          </ns1:xfrm>
          <ns1:prstGeom prst="rect">
            <ns1:avLst/>
          </ns1:prstGeom>
        </ns0:spPr>
      </ns0:pic>
      <ns0:pic>
        <ns0:nvPicPr>
          <ns0:cNvPr id="710" name="picture 710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21600000">
            <ns1:off x="748170" y="2017404"/>
            <ns1:ext cx="135255" cy="211073"/>
          </ns1:xfrm>
          <ns1:prstGeom prst="rect">
            <ns1:avLst/>
          </ns1:prstGeom>
        </ns0:spPr>
      </ns0:pic>
      <ns0:sp>
        <ns0:nvSpPr>
          <ns0:cNvPr id="712" name="textbox 712"/>
          <ns0:cNvSpPr/>
          <ns0:nvPr/>
        </ns0:nvSpPr>
        <ns0:spPr>
          <ns1:xfrm>
            <ns1:off x="165448" y="235512"/>
            <ns1:ext cx="6776084" cy="452755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71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8000"/>
              </ns1:lnSpc>
            </ns1:pPr>
            <ns1:r>
              <ns1:rPr sz="32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Words</ns1:t>
            </ns1:r>
            <ns1:r>
              <ns1:rPr sz="3200" kern="0" spc="3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2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200" kern="0" spc="-19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2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Caution</ns1:t>
            </ns1:r>
            <ns1:r>
              <ns1:rPr sz="3200" kern="0" spc="3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2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on</ns1:t>
            </ns1:r>
            <ns1:r>
              <ns1:rPr sz="3200" kern="0" spc="3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2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Using</ns1:t>
            </ns1:r>
            <ns1:r>
              <ns1:rPr sz="3200" kern="0" spc="3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2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PM</ns1:t>
            </ns1:r>
            <ns1:r>
              <ns1:rPr sz="3200" kern="0" spc="3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2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Software</ns1:t>
            </ns1:r>
            <ns1:endParaRPr sz="32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64" name="group 64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714" name="path 714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716" name="path 716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720" name="textbox 720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722" name="textbox 722"/>
          <ns0:cNvSpPr/>
          <ns0:nvPr/>
        </ns0:nvSpPr>
        <ns0:spPr>
          <ns1:xfrm>
            <ns1:off x="9033315" y="6830611"/>
            <ns1:ext cx="175260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8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78000"/>
              </ns1:lnSpc>
            </ns1:pPr>
            <ns1:r>
              <ns1:rPr sz="1100" kern="0" spc="-3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33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33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www.wps.cn/officeDocument/2017/drawingmlCustomData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724" name="rect 724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726" name="textbox 726"/>
          <ns0:cNvSpPr/>
          <ns0:nvPr/>
        </ns0:nvSpPr>
        <ns0:spPr>
          <ns1:xfrm>
            <ns1:off x="333681" y="1259594"/>
            <ns1:ext cx="8875394" cy="572833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90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9000"/>
              </ns1:lnSpc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Chapter</ns1:t>
            </ns1:r>
            <ns1:r>
              <ns1:rPr sz="2100" kern="0" spc="1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6 “</ns1:t>
            </ns1:r>
            <ns1:r>
              <ns1:rPr sz="21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</ns1:t>
            </ns1:r>
            <ns1:r>
              <ns1:rPr sz="2100" i="1" kern="0" spc="1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Schedule</ns1:t>
            </ns1:r>
            <ns1:r>
              <ns1:rPr sz="2100" i="1" kern="0" spc="1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Management</ns1:t>
            </ns1:r>
            <ns1:r>
              <ns1:rPr sz="2100" kern="0" spc="1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”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100" kern="0" spc="1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Schwalbe</ns1:t>
            </ns1:r>
            <ns1:r>
              <ns1:rPr sz="2100" kern="0" spc="1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(2018)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365125" indent="-352425" algn="l" rtl="0" eaLnBrk="0">
              <ns1:lnSpc>
                <ns1:spcPct val="124000"/>
              </ns1:lnSpc>
              <ns1:spcBef>
                <ns1:spcPts val="1725"/>
              </ns1:spcBef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5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Chapter</ns1:t>
            </ns1:r>
            <ns1:r>
              <ns1:rPr sz="2100" kern="0" spc="1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6 “</ns1:t>
            </ns1:r>
            <ns1:r>
              <ns1:rPr sz="21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</ns1:t>
            </ns1:r>
            <ns1:r>
              <ns1:rPr sz="2100" i="1" kern="0" spc="1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Schedule</ns1:t>
            </ns1:r>
            <ns1:r>
              <ns1:rPr sz="2100" i="1" kern="0" spc="1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Management</ns1:t>
            </ns1:r>
            <ns1:r>
              <ns1:rPr sz="2100" kern="0" spc="1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”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</ns1:t>
            </ns1:r>
            <ns1:r>
              <ns1:rPr sz="2100" kern="0" spc="1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Part</ns1:t>
            </ns1:r>
            <ns1:r>
              <ns1:rPr sz="2100" kern="0" spc="2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1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1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100" kern="0" spc="-2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PMBOK</ns1:t>
            </ns1:r>
            <ns1:r>
              <ns1:rPr sz="2200" i="1" kern="0" spc="160" baseline="310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®</ns1:t>
            </ns1:r>
            <ns1:r>
              <ns1:rPr sz="1400" i="1" kern="0" spc="1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1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Guide      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(2017)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2700" algn="l" rtl="0" eaLnBrk="0">
              <ns1:lnSpc>
                <ns1:spcPct val="90000"/>
              </ns1:lnSpc>
              <ns1:spcBef>
                <ns1:spcPts val="1650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9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Dr. Kathy</ns1:t>
            </ns1:r>
            <ns1:r>
              <ns1:rPr sz="2100" kern="0" spc="1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Schwalbe’s </ns1:t>
            </ns1:r>
            <ns1:r>
              <ns1:rPr sz="2100" u="sng" kern="0" spc="40" dirty="0">
                <ns1:solidFill>
                  <ns1:srgbClr val="99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  <ns1:hlinkClick ns2:id="rId1">
                  <ns1:extLst>
                    <ns1:ext uri="{DAF060AB-1E55-43B9-8AAB-6FB025537F2F}">
                      <ns3:hlinkClr val="990033"/>
                      <ns3:folHlinkClr val="990033"/>
                      <ns3:hlinkUnderline val="0"/>
                    </ns1:ext>
                  </ns1:extLst>
                </ns1:hlinkClick>
              </ns1:rPr>
              <ns1:t>webpa</ns1:t>
            </ns1:r>
            <ns1:r>
              <ns1:rPr sz="2100" u="sng" kern="0" spc="30" dirty="0">
                <ns1:solidFill>
                  <ns1:srgbClr val="99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  <ns1:hlinkClick ns2:id="rId1">
                  <ns1:extLst>
                    <ns1:ext uri="{DAF060AB-1E55-43B9-8AAB-6FB025537F2F}">
                      <ns3:hlinkClr val="990033"/>
                      <ns3:folHlinkClr val="990033"/>
                      <ns3:hlinkUnderline val="0"/>
                    </ns1:ext>
                  </ns1:extLst>
                </ns1:hlinkClick>
              </ns1:rPr>
              <ns1:t>ge</ns1:t>
            </ns1:r>
            <ns1:r>
              <ns1:rPr sz="2100" kern="0" spc="30" dirty="0">
                <ns1:solidFill>
                  <ns1:srgbClr val="99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 </ns1:t>
            </ns1:r>
            <ns1:r>
              <ns1:rPr sz="2100" i="1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Microsoft Project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0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490220" algn="l" rtl="0" eaLnBrk="0">
              <ns1:lnSpc>
                <ns1:spcPct val="88000"/>
              </ns1:lnSpc>
              <ns1:spcBef>
                <ns1:spcPts val="60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99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  <ns1:hlinkClick ns2:id="rId2">
                  <ns1:extLst>
                    <ns1:ext uri="{DAF060AB-1E55-43B9-8AAB-6FB025537F2F}">
                      <ns3:hlinkClr val="990033"/>
                      <ns3:folHlinkClr val="990033"/>
                      <ns3:hlinkUnderline val="0"/>
                    </ns1:ext>
                  </ns1:extLst>
                </ns1:hlinkClick>
              </ns1:rPr>
              <ns1:t>	</ns1:t>
            </ns1:r>
            <ns1:r>
              <ns1:rPr sz="2000" kern="0" spc="120" dirty="0">
                <ns1:solidFill>
                  <ns1:srgbClr val="99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  <ns1:hlinkClick ns2:id="rId2">
                  <ns1:extLst>
                    <ns1:ext uri="{DAF060AB-1E55-43B9-8AAB-6FB025537F2F}">
                      <ns3:hlinkClr val="990033"/>
                      <ns3:folHlinkClr val="990033"/>
                      <ns3:hlinkUnderline val="0"/>
                    </ns1:ext>
                  </ns1:extLst>
                </ns1:hlinkClick>
              </ns1:rPr>
              <ns1:t>  </ns1:t>
            </ns1:r>
            <ns1:r>
              <ns1:rPr sz="2000" u="sng" kern="0" spc="0" dirty="0">
                <ns1:solidFill>
                  <ns1:srgbClr val="99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  <ns1:hlinkClick ns2:id="rId2">
                  <ns1:extLst>
                    <ns1:ext uri="{DAF060AB-1E55-43B9-8AAB-6FB025537F2F}">
                      <ns3:hlinkClr val="990033"/>
                      <ns3:folHlinkClr val="990033"/>
                      <ns3:hlinkUnderline val="0"/>
                    </ns1:ext>
                  </ns1:extLst>
                </ns1:hlinkClick>
              </ns1:rPr>
              <ns1:t>A Brief</ns1:t>
            </ns1:r>
            <ns1:r>
              <ns1:rPr sz="2000" u="sng" kern="0" spc="-130" dirty="0">
                <ns1:solidFill>
                  <ns1:srgbClr val="99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  <ns1:hlinkClick ns2:id="rId2">
                  <ns1:extLst>
                    <ns1:ext uri="{DAF060AB-1E55-43B9-8AAB-6FB025537F2F}">
                      <ns3:hlinkClr val="990033"/>
                      <ns3:folHlinkClr val="990033"/>
                      <ns3:hlinkUnderline val="0"/>
                    </ns1:ext>
                  </ns1:extLst>
                </ns1:hlinkClick>
              </ns1:rPr>
              <ns1:t> </ns1:t>
            </ns1:r>
            <ns1:r>
              <ns1:rPr sz="2000" u="sng" kern="0" spc="0" dirty="0">
                <ns1:solidFill>
                  <ns1:srgbClr val="99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  <ns1:hlinkClick ns2:id="rId2">
                  <ns1:extLst>
                    <ns1:ext uri="{DAF060AB-1E55-43B9-8AAB-6FB025537F2F}">
                      <ns3:hlinkClr val="990033"/>
                      <ns3:folHlinkClr val="990033"/>
                      <ns3:hlinkUnderline val="0"/>
                    </ns1:ext>
                  </ns1:extLst>
                </ns1:hlinkClick>
              </ns1:rPr>
              <ns1:t>Guide to Microsoft Project Professional 2016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1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1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1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1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1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1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1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1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1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1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1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1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1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1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1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1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1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1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2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2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2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38000"/>
              </ns1:lnSpc>
            </ns1:pPr>
            <ns1:endParaRPr sz="2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r" rtl="0" eaLnBrk="0">
              <ns1:lnSpc>
                <ns1:spcPct val="78000"/>
              </ns1:lnSpc>
            </ns1:pPr>
            <ns1:r>
              <ns1:rPr sz="1100" kern="0" spc="-3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34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pic>
        <ns0:nvPicPr>
          <ns0:cNvPr id="728" name="picture 728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21600000">
            <ns1:off x="824375" y="3303661"/>
            <ns1:ext cx="135255" cy="211073"/>
          </ns1:xfrm>
          <ns1:prstGeom prst="rect">
            <ns1:avLst/>
          </ns1:prstGeom>
        </ns0:spPr>
      </ns0:pic>
      <ns0:sp>
        <ns0:nvSpPr>
          <ns0:cNvPr id="730" name="textbox 730"/>
          <ns0:cNvSpPr/>
          <ns0:nvPr/>
        </ns0:nvSpPr>
        <ns0:spPr>
          <ns1:xfrm>
            <ns1:off x="176617" y="218897"/>
            <ns1:ext cx="4592320" cy="50609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8000"/>
              </ns1:lnSpc>
            </ns1:pP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Complementary Reading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66" name="group 66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732" name="path 732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734" name="path 734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736" name="textbox 736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4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92" name="rect 92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pic>
        <ns0:nvPicPr>
          <ns0:cNvPr id="94" name="picture 94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3047" y="1219454"/>
            <ns1:ext cx="9140949" cy="5639220"/>
          </ns1:xfrm>
          <ns1:prstGeom prst="rect">
            <ns1:avLst/>
          </ns1:prstGeom>
        </ns0:spPr>
      </ns0:pic>
      <ns0:grpSp>
        <ns0:nvGrpSpPr>
          <ns0:cNvPr id="12" name="group 12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96" name="path 96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98" name="path 98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100" name="textbox 100"/>
          <ns0:cNvSpPr/>
          <ns0:nvPr/>
        </ns0:nvSpPr>
        <ns0:spPr>
          <ns1:xfrm>
            <ns1:off x="176160" y="218897"/>
            <ns1:ext cx="3818890" cy="50038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7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7000"/>
              </ns1:lnSpc>
            </ns1:pP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Gantt Charts</ns1:t>
            </ns1:r>
            <ns1:r>
              <ns1:rPr sz="3600" kern="0" spc="19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(2</ns1:t>
            </ns1:r>
            <ns1:r>
              <ns1:rPr sz="3600" kern="0" spc="1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kern="0" spc="-2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3)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sp>
        <ns0:nvSpPr>
          <ns0:cNvPr id="102" name="textbox 102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104" name="textbox 104"/>
          <ns0:cNvSpPr/>
          <ns0:nvPr/>
        </ns0:nvSpPr>
        <ns0:spPr>
          <ns1:xfrm>
            <ns1:off x="9111039" y="6830611"/>
            <ns1:ext cx="97789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8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78000"/>
              </ns1:lnSpc>
            </ns1:pPr>
            <ns1:r>
              <ns1:rPr sz="1100" kern="0" spc="-2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5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5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06" name="rect 106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pic>
        <ns0:nvPicPr>
          <ns0:cNvPr id="108" name="picture 108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-28956" y="1143254"/>
            <ns1:ext cx="9162274" cy="5707379"/>
          </ns1:xfrm>
          <ns1:prstGeom prst="rect">
            <ns1:avLst/>
          </ns1:prstGeom>
        </ns0:spPr>
      </ns0:pic>
      <ns0:grpSp>
        <ns0:nvGrpSpPr>
          <ns0:cNvPr id="14" name="group 14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110" name="path 110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112" name="path 112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114" name="textbox 114"/>
          <ns0:cNvSpPr/>
          <ns0:nvPr/>
        </ns0:nvSpPr>
        <ns0:spPr>
          <ns1:xfrm>
            <ns1:off x="176160" y="218897"/>
            <ns1:ext cx="3818890" cy="50038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7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7000"/>
              </ns1:lnSpc>
            </ns1:pP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Gantt Charts</ns1:t>
            </ns1:r>
            <ns1:r>
              <ns1:rPr sz="3600" kern="0" spc="19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(3</ns1:t>
            </ns1:r>
            <ns1:r>
              <ns1:rPr sz="3600" kern="0" spc="1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kern="0" spc="-2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3)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sp>
        <ns0:nvSpPr>
          <ns0:cNvPr id="116" name="textbox 116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118" name="textbox 118"/>
          <ns0:cNvSpPr/>
          <ns0:nvPr/>
        </ns0:nvSpPr>
        <ns0:spPr>
          <ns1:xfrm>
            <ns1:off x="9110478" y="6830611"/>
            <ns1:ext cx="98425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8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78000"/>
              </ns1:lnSpc>
            </ns1:pPr>
            <ns1:r>
              <ns1:rPr sz="1100" kern="0" spc="-2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6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6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www.wps.cn/officeDocument/2017/drawingmlCustomData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20" name="rect 120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122" name="rect 122"/>
          <ns0:cNvSpPr/>
          <ns0:nvPr/>
        </ns0:nvSpPr>
        <ns0:spPr>
          <ns1:xfrm>
            <ns1:off x="1989467" y="2651772"/>
            <ns1:ext cx="2345436" cy="281940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124" name="textbox 124"/>
          <ns0:cNvSpPr/>
          <ns0:nvPr/>
        </ns0:nvSpPr>
        <ns0:spPr>
          <ns1:xfrm>
            <ns1:off x="295581" y="1151389"/>
            <ns1:ext cx="8663305" cy="53009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5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363220" indent="-350520" algn="l" rtl="0" eaLnBrk="0">
              <ns1:lnSpc>
                <ns1:spcPct val="97000"/>
              </ns1:lnSpc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9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Milestones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are created to emph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asize important events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or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accomplishments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on projects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90220" algn="l" rtl="0" eaLnBrk="0">
              <ns1:lnSpc>
                <ns1:spcPct val="88000"/>
              </ns1:lnSpc>
              <ns1:spcBef>
                <ns1:spcPts val="1480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Created by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entering tasks with </ns1:t>
            </ns1:r>
            <ns1:r>
              <ns1:rPr sz="2000" kern="0" spc="-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zero duration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76605" indent="-286385" algn="l" rtl="0" eaLnBrk="0">
              <ns1:lnSpc>
                <ns1:spcPct val="88000"/>
              </ns1:lnSpc>
              <ns1:spcBef>
                <ns1:spcPts val="119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Microsoft</ns1:t>
            </ns1:r>
            <ns1:r>
              <ns1:rPr sz="2000" i="1" kern="0" spc="-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you can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mark any task as a milestone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by check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ing the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box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“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Mark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task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as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milestone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”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000" kern="0" spc="-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u="sng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Advanced</ns1:t>
            </ns1:r>
            <ns1:r>
              <ns1:rPr sz="2000" i="1" u="sng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u="sng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tab</ns1:t>
            </ns1:r>
            <ns1:r>
              <ns1:rPr sz="2000" i="1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000" kern="0" spc="-2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u="sng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Task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83590" algn="l" rtl="0" eaLnBrk="0">
              <ns1:lnSpc>
                <ns1:spcPct val="88000"/>
              </ns1:lnSpc>
              <ns1:spcBef>
                <ns1:spcPts val="570"/>
              </ns1:spcBef>
            </ns1:pPr>
            <ns1:r>
              <ns1:rPr sz="2000" u="sng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Information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di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alog box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2700" algn="l" rtl="0" eaLnBrk="0">
              <ns1:lnSpc>
                <ns1:spcPct val="89000"/>
              </ns1:lnSpc>
              <ns1:spcBef>
                <ns1:spcPts val="1310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  <ns1:hlinkClick ns2:id="rId1">
                  <ns1:extLst>
                    <ns1:ext uri="{DAF060AB-1E55-43B9-8AAB-6FB025537F2F}">
                      <ns3:hlinkClr val="B2B2B2"/>
                      <ns3:folHlinkClr val="B2B2B2"/>
                      <ns3:hlinkUnderline val="0"/>
                    </ns1:ext>
                  </ns1:extLst>
                </ns1:hlinkClick>
              </ns1:rPr>
              <ns1:t>n</ns1:t>
            </ns1:r>
            <ns1:r>
              <ns1:rPr sz="1900" kern="0" spc="-53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  <ns1:hlinkClick ns2:id="rId1">
                  <ns1:extLst>
                    <ns1:ext uri="{DAF060AB-1E55-43B9-8AAB-6FB025537F2F}">
                      <ns3:hlinkClr val="B2B2B2"/>
                      <ns3:folHlinkClr val="B2B2B2"/>
                      <ns3:hlinkUnderline val="0"/>
                    </ns1:ext>
                  </ns1:extLst>
                </ns1:hlinkClick>
              </ns1:rPr>
              <ns1:t> </ns1:t>
            </ns1:r>
            <ns1:r>
              <ns1:rPr sz="2100" u="sng" kern="0" spc="-390" dirty="0">
                <ns1:solidFill>
                  <ns1:srgbClr val="99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  <ns1:hlinkClick ns2:id="rId1">
                  <ns1:extLst>
                    <ns1:ext uri="{DAF060AB-1E55-43B9-8AAB-6FB025537F2F}">
                      <ns3:hlinkClr val="990033"/>
                      <ns3:folHlinkClr val="990033"/>
                      <ns3:hlinkUnderline val="0"/>
                    </ns1:ext>
                  </ns1:extLst>
                </ns1:hlinkClick>
              </ns1:rPr>
              <ns1:t> </ns1:t>
            </ns1:r>
            <ns1:r>
              <ns1:rPr sz="2100" u="sng" kern="0" spc="40" dirty="0">
                <ns1:solidFill>
                  <ns1:srgbClr val="99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  <ns1:hlinkClick ns2:id="rId1">
                  <ns1:extLst>
                    <ns1:ext uri="{DAF060AB-1E55-43B9-8AAB-6FB025537F2F}">
                      <ns3:hlinkClr val="990033"/>
                      <ns3:folHlinkClr val="990033"/>
                      <ns3:hlinkUnderline val="0"/>
                    </ns1:ext>
                  </ns1:extLst>
                </ns1:hlinkClick>
              </ns1:rPr>
              <ns1:t>SMART criteria</ns1:t>
            </ns1:r>
            <ns1:r>
              <ns1:rPr sz="2100" kern="0" spc="40" dirty="0">
                <ns1:solidFill>
                  <ns1:srgbClr val="99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 c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reating meaningful milestones</ns1:t>
            </ns1:r>
            <ns1:r>
              <ns1:rPr sz="2100" kern="0" spc="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(or goals)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78155" algn="l" rtl="0" eaLnBrk="0">
              <ns1:lnSpc>
                <ns1:spcPct val="88000"/>
              </ns1:lnSpc>
              <ns1:spcBef>
                <ns1:spcPts val="1475"/>
              </ns1:spcBef>
            </ns1:pPr>
            <ns1:r>
              <ns1:rPr sz="1500" b="1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i.                  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ific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: tar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get a</ns1:t>
            </ns1:r>
            <ns1:r>
              <ns1:rPr sz="20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specific goal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78155" algn="l" rtl="0" eaLnBrk="0">
              <ns1:lnSpc>
                <ns1:spcPct val="88000"/>
              </ns1:lnSpc>
              <ns1:spcBef>
                <ns1:spcPts val="1190"/>
              </ns1:spcBef>
            </ns1:pPr>
            <ns1:r>
              <ns1:rPr sz="1500" b="1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ii</ns1:t>
            </ns1:r>
            <ns1:r>
              <ns1:rPr sz="1500" b="1" i="1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.       </ns1:t>
            </ns1:r>
            <ns1:r>
              <ns1:rPr sz="2000" b="1" i="1" u="sng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easurable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: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target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 quantifiable goal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95680" indent="-517525" algn="l" rtl="0" eaLnBrk="0">
              <ns1:lnSpc>
                <ns1:spcPct val="88000"/>
              </ns1:lnSpc>
              <ns1:spcBef>
                <ns1:spcPts val="1195"/>
              </ns1:spcBef>
            </ns1:pPr>
            <ns1:r>
              <ns1:rPr sz="1500" b="1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iii.      </ns1:t>
            </ns1:r>
            <ns1:r>
              <ns1:rPr sz="2000" b="1" i="1" u="sng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ssignable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: specify who will do it and be responsible for the actual             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delivery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78155" algn="l" rtl="0" eaLnBrk="0">
              <ns1:lnSpc>
                <ns1:spcPct val="88000"/>
              </ns1:lnSpc>
              <ns1:spcBef>
                <ns1:spcPts val="1470"/>
              </ns1:spcBef>
            </ns1:pPr>
            <ns1:r>
              <ns1:rPr sz="1500" b="1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iv</ns1:t>
            </ns1:r>
            <ns1:r>
              <ns1:rPr sz="1500" b="1" i="1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.      </ns1:t>
            </ns1:r>
            <ns1:r>
              <ns1:rPr sz="2000" b="1" i="1" u="sng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ealistic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: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realistically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achievable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given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available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resources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10000"/>
              </ns1:lnSpc>
            </ns1:pPr>
            <ns1:endParaRPr sz="9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996315" indent="-516890" algn="l" rtl="0" eaLnBrk="0">
              <ns1:lnSpc>
                <ns1:spcPct val="88000"/>
              </ns1:lnSpc>
              <ns1:spcBef>
                <ns1:spcPts val="5"/>
              </ns1:spcBef>
            </ns1:pPr>
            <ns1:r>
              <ns1:rPr sz="1500" b="1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v.        </ns1:t>
            </ns1:r>
            <ns1:r>
              <ns1:rPr sz="2000" b="1" i="1" u="sng" kern="0" spc="-3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b="1" i="1" u="sng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ime-bound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: specify a deadline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before which the milestone must be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 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achieved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pic>
        <ns0:nvPicPr>
          <ns0:cNvPr id="126" name="picture 126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1281906" y="3913555"/>
            <ns1:ext cx="500737" cy="227021"/>
          </ns1:xfrm>
          <ns1:prstGeom prst="rect">
            <ns1:avLst/>
          </ns1:prstGeom>
        </ns0:spPr>
      </ns0:pic>
      <ns0:pic>
        <ns0:nvPicPr>
          <ns0:cNvPr id="128" name="picture 128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21600000">
            <ns1:off x="786272" y="2398395"/>
            <ns1:ext cx="135255" cy="211073"/>
          </ns1:xfrm>
          <ns1:prstGeom prst="rect">
            <ns1:avLst/>
          </ns1:prstGeom>
        </ns0:spPr>
      </ns0:pic>
      <ns0:pic>
        <ns0:nvPicPr>
          <ns0:cNvPr id="130" name="picture 130"/>
          <ns0:cNvPicPr>
            <ns1:picLocks noChangeAspect="1"/>
          </ns0:cNvPicPr>
          <ns0:nvPr/>
        </ns0:nvPicPr>
        <ns0:blipFill>
          <ns1:blip ns2:embed="rId4"/>
          <ns1:stretch>
            <ns1:fillRect/>
          </ns1:stretch>
        </ns0:blipFill>
        <ns0:spPr>
          <ns1:xfrm rot="21600000">
            <ns1:off x="786270" y="1979304"/>
            <ns1:ext cx="135254" cy="211073"/>
          </ns1:xfrm>
          <ns1:prstGeom prst="rect">
            <ns1:avLst/>
          </ns1:prstGeom>
        </ns0:spPr>
      </ns0:pic>
      <ns0:sp>
        <ns0:nvSpPr>
          <ns0:cNvPr id="132" name="textbox 132"/>
          <ns0:cNvSpPr/>
          <ns0:nvPr/>
        </ns0:nvSpPr>
        <ns0:spPr>
          <ns1:xfrm>
            <ns1:off x="163816" y="218897"/>
            <ns1:ext cx="6422390" cy="50609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8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Adding Milestones to Gantt Ch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arts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16" name="group 16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134" name="path 134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136" name="path 136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140" name="textbox 140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142" name="textbox 142"/>
          <ns0:cNvSpPr/>
          <ns0:nvPr/>
        </ns0:nvSpPr>
        <ns0:spPr>
          <ns1:xfrm>
            <ns1:off x="9111739" y="6830611"/>
            <ns1:ext cx="97155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8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78000"/>
              </ns1:lnSpc>
            </ns1:pPr>
            <ns1:r>
              <ns1:rPr sz="1100" kern="0" spc="-2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7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7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44" name="rect 144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pic>
        <ns0:nvPicPr>
          <ns0:cNvPr id="146" name="picture 146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640080" y="1905254"/>
            <ns1:ext cx="8122919" cy="5052059"/>
          </ns1:xfrm>
          <ns1:prstGeom prst="rect">
            <ns1:avLst/>
          </ns1:prstGeom>
        </ns0:spPr>
      </ns0:pic>
      <ns0:sp>
        <ns0:nvSpPr>
          <ns0:cNvPr id="148" name="textbox 148"/>
          <ns0:cNvSpPr/>
          <ns0:nvPr/>
        </ns0:nvSpPr>
        <ns0:spPr>
          <ns1:xfrm>
            <ns1:off x="162444" y="-55423"/>
            <ns1:ext cx="8504555" cy="187261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75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7145" indent="-5080" algn="l" rtl="0" eaLnBrk="0">
              <ns1:lnSpc>
                <ns1:spcPct val="88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Using Tracking Gan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tt Chart to</ns1:t>
            </ns1:r>
            <ns1:r>
              <ns1:rPr sz="3600" kern="0" spc="13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Compare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Planned</ns1:t>
            </ns1:r>
            <ns1:r>
              <ns1:rPr sz="3600" kern="0" spc="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</ns1:t>
            </ns1:r>
            <ns1:r>
              <ns1:rPr sz="3600" kern="0" spc="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Actual</ns1:t>
            </ns1:r>
            <ns1:r>
              <ns1:rPr sz="3600" kern="0" spc="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Dates</ns1:t>
            </ns1:r>
            <ns1:r>
              <ns1:rPr sz="3600" kern="0" spc="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(1</ns1:t>
            </ns1:r>
            <ns1:r>
              <ns1:rPr sz="3600" kern="0" spc="15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kern="0" spc="-29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2)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3000"/>
              </ns1:lnSpc>
            </ns1:pPr>
            <ns1:endParaRPr sz="13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600075" indent="-340360" algn="l" rtl="0" eaLnBrk="0">
              <ns1:lnSpc>
                <ns1:spcPct val="104000"/>
              </ns1:lnSpc>
              <ns1:spcBef>
                <ns1:spcPts val="5"/>
              </ns1:spcBef>
            </ns1:pPr>
            <ns1:r>
              <ns1:rPr sz="1900" kern="0" spc="3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6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u="sng" kern="0" spc="-46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u="sng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Tracking Gantt chart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is a Gantt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chart that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compares 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planned</ns1:t>
            </ns1:r>
            <ns1:r>
              <ns1:rPr sz="2100" kern="0" spc="9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</ns1:t>
            </ns1:r>
            <ns1:r>
              <ns1:rPr sz="21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actual</ns1:t>
            </ns1:r>
            <ns1:r>
              <ns1:rPr sz="21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 schedule inform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ation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18" name="group 18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150" name="path 150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152" name="path 152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154" name="textbox 154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156" name="textbox 156"/>
          <ns0:cNvSpPr/>
          <ns0:nvPr/>
        </ns0:nvSpPr>
        <ns0:spPr>
          <ns1:xfrm>
            <ns1:off x="9110898" y="6830611"/>
            <ns1:ext cx="97789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8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78000"/>
              </ns1:lnSpc>
            </ns1:pPr>
            <ns1:r>
              <ns1:rPr sz="1100" kern="0" spc="-2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8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8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58" name="rect 158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160" name="rect 160"/>
          <ns0:cNvSpPr/>
          <ns0:nvPr/>
        </ns0:nvSpPr>
        <ns0:spPr>
          <ns1:xfrm>
            <ns1:off x="1344815" y="2697493"/>
            <ns1:ext cx="707137" cy="281939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pic>
        <ns0:nvPicPr>
          <ns0:cNvPr id="162" name="picture 162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1111656" y="2941332"/>
            <ns1:ext cx="2488679" cy="12179"/>
          </ns1:xfrm>
          <ns1:prstGeom prst="rect">
            <ns1:avLst/>
          </ns1:prstGeom>
        </ns0:spPr>
      </ns0:pic>
      <ns0:grpSp>
        <ns0:nvGrpSpPr>
          <ns0:cNvPr id="20" name="group 20"/>
          <ns0:cNvGrpSpPr/>
          <ns0:nvPr/>
        </ns0:nvGrpSpPr>
        <ns0:grpSpPr>
          <ns1:xfrm rot="21600000">
            <ns1:off x="1111643" y="3002293"/>
            <ns1:ext cx="891539" cy="586739"/>
            <ns1:chOff x="0" y="0"/>
            <ns1:chExt cx="891539" cy="586739"/>
          </ns1:xfrm>
        </ns0:grpSpPr>
        <ns0:sp>
          <ns0:nvSpPr>
            <ns0:cNvPr id="164" name="path 164"/>
            <ns0:cNvSpPr/>
            <ns0:nvPr/>
          </ns0:nvSpPr>
          <ns0:spPr>
            <ns1:xfrm>
              <ns1:off x="0" y="0"/>
              <ns1:ext cx="821437" cy="281939"/>
            </ns1:xfrm>
            <ns1:custGeom>
              <ns1:avLst/>
              <ns1:gdLst/>
              <ns1:ahLst/>
              <ns1:cxnLst/>
              <ns1:rect l="0" t="0" r="0" b="0"/>
              <ns1:pathLst>
                <ns1:path w="1293" h="443">
                  <ns1:moveTo>
                    <ns1:pt x="0" y="443"/>
                  </ns1:moveTo>
                  <ns1:lnTo>
                    <ns1:pt x="1293" y="443"/>
                  </ns1:lnTo>
                  <ns1:lnTo>
                    <ns1:pt x="1293" y="0"/>
                  </ns1:lnTo>
                  <ns1:lnTo>
                    <ns1:pt x="0" y="0"/>
                  </ns1:lnTo>
                  <ns1:lnTo>
                    <ns1:pt x="0" y="443"/>
                  </ns1:lnTo>
                  <ns1:close/>
                </ns1:path>
              </ns1:pathLst>
            </ns1:custGeom>
            <ns1:solidFill>
              <ns1:srgbClr val="FFFF00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166" name="path 166"/>
            <ns0:cNvSpPr/>
            <ns0:nvPr/>
          </ns0:nvSpPr>
          <ns0:spPr>
            <ns1:xfrm>
              <ns1:off x="0" y="304800"/>
              <ns1:ext cx="891539" cy="281939"/>
            </ns1:xfrm>
            <ns1:custGeom>
              <ns1:avLst/>
              <ns1:gdLst/>
              <ns1:ahLst/>
              <ns1:cxnLst/>
              <ns1:rect l="0" t="0" r="0" b="0"/>
              <ns1:pathLst>
                <ns1:path w="1403" h="443">
                  <ns1:moveTo>
                    <ns1:pt x="0" y="443"/>
                  </ns1:moveTo>
                  <ns1:lnTo>
                    <ns1:pt x="1403" y="443"/>
                  </ns1:lnTo>
                  <ns1:lnTo>
                    <ns1:pt x="1403" y="0"/>
                  </ns1:lnTo>
                  <ns1:lnTo>
                    <ns1:pt x="0" y="0"/>
                  </ns1:lnTo>
                  <ns1:lnTo>
                    <ns1:pt x="0" y="443"/>
                  </ns1:lnTo>
                  <ns1:close/>
                </ns1:path>
              </ns1:pathLst>
            </ns1:custGeom>
            <ns1:solidFill>
              <ns1:srgbClr val="CFFFCF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168" name="textbox 168"/>
          <ns0:cNvSpPr/>
          <ns0:nvPr/>
        </ns0:nvSpPr>
        <ns0:spPr>
          <ns1:xfrm>
            <ns1:off x="162444" y="-55423"/>
            <ns1:ext cx="8772525" cy="5998845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75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7145" indent="-5080" algn="l" rtl="0" eaLnBrk="0">
              <ns1:lnSpc>
                <ns1:spcPct val="88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Using Tracking Gan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tt Chart to</ns1:t>
            </ns1:r>
            <ns1:r>
              <ns1:rPr sz="3600" kern="0" spc="13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Compare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 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Planned</ns1:t>
            </ns1:r>
            <ns1:r>
              <ns1:rPr sz="3600" kern="0" spc="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</ns1:t>
            </ns1:r>
            <ns1:r>
              <ns1:rPr sz="3600" kern="0" spc="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Actual</ns1:t>
            </ns1:r>
            <ns1:r>
              <ns1:rPr sz="3600" kern="0" spc="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Dates</ns1:t>
            </ns1:r>
            <ns1:r>
              <ns1:rPr sz="3600" kern="0" spc="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(2</ns1:t>
            </ns1:r>
            <ns1:r>
              <ns1:rPr sz="3600" kern="0" spc="15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kern="0" spc="-29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2)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7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83515" algn="l" rtl="0" eaLnBrk="0">
              <ns1:lnSpc>
                <ns1:spcPct val="89000"/>
              </ns1:lnSpc>
              <ns1:spcBef>
                <ns1:spcPts val="635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51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 tracking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Gantt chart uses a few</ns1:t>
            </ns1:r>
            <ns1:r>
              <ns1:rPr sz="2100" kern="0" spc="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additional</ns1:t>
            </ns1:r>
            <ns1:r>
              <ns1:rPr sz="2100" kern="0" spc="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symbols: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661670" algn="l" rtl="0" eaLnBrk="0">
              <ns1:lnSpc>
                <ns1:spcPct val="88000"/>
              </ns1:lnSpc>
              <ns1:spcBef>
                <ns1:spcPts val="1775"/>
              </ns1:spcBef>
              <ns1:tabLst>
                <ns1:tab pos="79692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tracking Gantt chart in Figure 6-7 often shows two hor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izontal bars for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58215" indent="-6985" algn="l" rtl="0" eaLnBrk="0">
              <ns1:lnSpc>
                <ns1:spcPct val="88000"/>
              </ns1:lnSpc>
              <ns1:spcBef>
                <ns1:spcPts val="295"/>
              </ns1:spcBef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tasks.</ns1:t>
            </ns1:r>
            <ns1:r>
              <ns1:rPr sz="2000" kern="0" spc="1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b="1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top horizontal</ns1:t>
            </ns1:r>
            <ns1:r>
              <ns1:rPr sz="2000" b="1" i="1" kern="0" spc="-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b="1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bar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represents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planned or ba</ns1:t>
            </ns1:r>
            <ns1:r>
              <ns1:rPr sz="2000" kern="0" spc="-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seline duration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each task.</ns1:t>
            </ns1:r>
            <ns1:r>
              <ns1:rPr sz="2000" kern="0" spc="1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b="1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bottom bar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epresents </ns1:t>
            </ns1:r>
            <ns1:r>
              <ns1:rPr sz="2000" kern="0" spc="-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actual duration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20750" indent="-259080" algn="l" rtl="0" eaLnBrk="0">
              <ns1:lnSpc>
                <ns1:spcPct val="88000"/>
              </ns1:lnSpc>
              <ns1:spcBef>
                <ns1:spcPts val="1775"/>
              </ns1:spcBef>
              <ns1:tabLst>
                <ns1:tab pos="796925" algn="l"/>
              </ns1:tabLst>
            </ns1:pPr>
            <ns1:r>
              <ns1:rPr sz="2000" b="1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b="1" i="1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b="1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 striped</ns1:t>
            </ns1:r>
            <ns1:r>
              <ns1:rPr sz="2000" b="1" i="1" kern="0" spc="-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b="1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horizontal</ns1:t>
            </ns1:r>
            <ns1:r>
              <ns1:rPr sz="2000" b="1" i="1" kern="0" spc="-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b="1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bar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as illustrated by Main Tasks</ns1:t>
            </ns1:r>
            <ns1:r>
              <ns1:rPr sz="2000" kern="0" spc="2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1 and 2, represe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nts the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planned</ns1:t>
            </ns1:r>
            <ns1:r>
              <ns1:rPr sz="2000" i="1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duration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summary</ns1:t>
            </ns1:r>
            <ns1:r>
              <ns1:rPr sz="2000" b="1" i="1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tasks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.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black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bar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adjoining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it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shows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21385" algn="l" rtl="0" eaLnBrk="0">
              <ns1:lnSpc>
                <ns1:spcPct val="88000"/>
              </ns1:lnSpc>
              <ns1:spcBef>
                <ns1:spcPts val="570"/>
              </ns1:spcBef>
            </ns1:pP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progress</ns1:t>
            </ns1:r>
            <ns1:r>
              <ns1:rPr sz="2000" i="1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</ns1:t>
            </ns1:r>
            <ns1:r>
              <ns1:rPr sz="20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summary</ns1:t>
            </ns1:r>
            <ns1:r>
              <ns1:rPr sz="20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tasks</ns1:t>
            </ns1:r>
            <ns1:r>
              <ns1:rPr sz="2000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57580" indent="-295910" algn="l" rtl="0" eaLnBrk="0">
              <ns1:lnSpc>
                <ns1:spcPct val="88000"/>
              </ns1:lnSpc>
              <ns1:spcBef>
                <ns1:spcPts val="1495"/>
              </ns1:spcBef>
              <ns1:tabLst>
                <ns1:tab pos="796925" algn="l"/>
              </ns1:tabLst>
            </ns1:pPr>
            <ns1:r>
              <ns1:rPr sz="2000" b="1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b="1" i="1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b="1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</ns1:t>
            </ns1:r>
            <ns1:r>
              <ns1:rPr sz="2000" b="1" i="1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b="1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white</ns1:t>
            </ns1:r>
            <ns1:r>
              <ns1:rPr sz="2000" b="1" i="1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b="1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diamond</ns1:t>
            </ns1:r>
            <ns1:r>
              <ns1:rPr sz="2000" b="1" i="1" kern="0" spc="-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represents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</ns1:t>
            </ns1:r>
            <ns1:r>
              <ns1:rPr sz="2000" kern="0" spc="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slipped</ns1:t>
            </ns1:r>
            <ns1:r>
              <ns1:rPr sz="2000" i="1" kern="0" spc="-1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milestone</ns1:t>
            </ns1:r>
            <ns1:r>
              <ns1:rPr sz="2000" kern="0" spc="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(i.e.,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milestone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which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was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completed later than originally planned).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49960" indent="-288290" algn="l" rtl="0" eaLnBrk="0">
              <ns1:lnSpc>
                <ns1:spcPct val="88000"/>
              </ns1:lnSpc>
              <ns1:spcBef>
                <ns1:spcPts val="1775"/>
              </ns1:spcBef>
              <ns1:tabLst>
                <ns1:tab pos="796925" algn="l"/>
              </ns1:tabLst>
            </ns1:pPr>
            <ns1:r>
              <ns1:rPr sz="2000" b="1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b="1" i="1" kern="0" spc="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b="1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Percentages</ns1:t>
            </ns1:r>
            <ns1:r>
              <ns1:rPr sz="2000" b="1" i="1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right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000" kern="0" spc="-1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horizontal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bars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display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percentage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  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work completed for eac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h task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1000"/>
              </ns1:lnSpc>
            </ns1:pPr>
            <ns1:endParaRPr sz="13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7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523875" indent="-340360" algn="l" rtl="0" eaLnBrk="0">
              <ns1:lnSpc>
                <ns1:spcPct val="97000"/>
              </ns1:lnSpc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51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 tracking Gantt chart allows the project man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ager to monitor schedule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progress on individual tasks and the whole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project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pic>
        <ns0:nvPicPr>
          <ns0:cNvPr id="170" name="picture 170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824365" y="4577728"/>
            <ns1:ext cx="135255" cy="211073"/>
          </ns1:xfrm>
          <ns1:prstGeom prst="rect">
            <ns1:avLst/>
          </ns1:prstGeom>
        </ns0:spPr>
      </ns0:pic>
      <ns0:pic>
        <ns0:nvPicPr>
          <ns0:cNvPr id="172" name="picture 172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21600000">
            <ns1:off x="824372" y="3815728"/>
            <ns1:ext cx="135255" cy="211073"/>
          </ns1:xfrm>
          <ns1:prstGeom prst="rect">
            <ns1:avLst/>
          </ns1:prstGeom>
        </ns0:spPr>
      </ns0:pic>
      <ns0:pic>
        <ns0:nvPicPr>
          <ns0:cNvPr id="174" name="picture 174"/>
          <ns0:cNvPicPr>
            <ns1:picLocks noChangeAspect="1"/>
          </ns0:cNvPicPr>
          <ns0:nvPr/>
        </ns0:nvPicPr>
        <ns0:blipFill>
          <ns1:blip ns2:embed="rId4"/>
          <ns1:stretch>
            <ns1:fillRect/>
          </ns1:stretch>
        </ns0:blipFill>
        <ns0:spPr>
          <ns1:xfrm rot="21600000">
            <ns1:off x="824369" y="2748928"/>
            <ns1:ext cx="135255" cy="211073"/>
          </ns1:xfrm>
          <ns1:prstGeom prst="rect">
            <ns1:avLst/>
          </ns1:prstGeom>
        </ns0:spPr>
      </ns0:pic>
      <ns0:pic>
        <ns0:nvPicPr>
          <ns0:cNvPr id="176" name="picture 176"/>
          <ns0:cNvPicPr>
            <ns1:picLocks noChangeAspect="1"/>
          </ns0:cNvPicPr>
          <ns0:nvPr/>
        </ns0:nvPicPr>
        <ns0:blipFill>
          <ns1:blip ns2:embed="rId5"/>
          <ns1:stretch>
            <ns1:fillRect/>
          </ns1:stretch>
        </ns0:blipFill>
        <ns0:spPr>
          <ns1:xfrm rot="21600000">
            <ns1:off x="824370" y="1682124"/>
            <ns1:ext cx="135255" cy="211073"/>
          </ns1:xfrm>
          <ns1:prstGeom prst="rect">
            <ns1:avLst/>
          </ns1:prstGeom>
        </ns0:spPr>
      </ns0:pic>
      <ns0:grpSp>
        <ns0:nvGrpSpPr>
          <ns0:cNvPr id="22" name="group 22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178" name="path 178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180" name="path 180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184" name="textbox 184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pic>
        <ns0:nvPicPr>
          <ns0:cNvPr id="186" name="picture 186"/>
          <ns0:cNvPicPr>
            <ns1:picLocks noChangeAspect="1"/>
          </ns0:cNvPicPr>
          <ns0:nvPr/>
        </ns0:nvPicPr>
        <ns0:blipFill>
          <ns1:blip ns2:embed="rId6"/>
          <ns1:stretch>
            <ns1:fillRect/>
          </ns1:stretch>
        </ns0:blipFill>
        <ns0:spPr>
          <ns1:xfrm rot="21600000">
            <ns1:off x="4942980" y="3246120"/>
            <ns1:ext cx="2619755" cy="12191"/>
          </ns1:xfrm>
          <ns1:prstGeom prst="rect">
            <ns1:avLst/>
          </ns1:prstGeom>
        </ns0:spPr>
      </ns0:pic>
      <ns0:pic>
        <ns0:nvPicPr>
          <ns0:cNvPr id="188" name="picture 188"/>
          <ns0:cNvPicPr>
            <ns1:picLocks noChangeAspect="1"/>
          </ns0:cNvPicPr>
          <ns0:nvPr/>
        </ns0:nvPicPr>
        <ns0:blipFill>
          <ns1:blip ns2:embed="rId7"/>
          <ns1:stretch>
            <ns1:fillRect/>
          </ns1:stretch>
        </ns0:blipFill>
        <ns0:spPr>
          <ns1:xfrm rot="21600000">
            <ns1:off x="1745614" y="2179320"/>
            <ns1:ext cx="2348496" cy="12203"/>
          </ns1:xfrm>
          <ns1:prstGeom prst="rect">
            <ns1:avLst/>
          </ns1:prstGeom>
        </ns0:spPr>
      </ns0:pic>
      <ns0:pic>
        <ns0:nvPicPr>
          <ns0:cNvPr id="190" name="picture 190"/>
          <ns0:cNvPicPr>
            <ns1:picLocks noChangeAspect="1"/>
          </ns0:cNvPicPr>
          <ns0:nvPr/>
        </ns0:nvPicPr>
        <ns0:blipFill>
          <ns1:blip ns2:embed="rId8"/>
          <ns1:stretch>
            <ns1:fillRect/>
          </ns1:stretch>
        </ns0:blipFill>
        <ns0:spPr>
          <ns1:xfrm rot="21600000">
            <ns1:off x="1111643" y="4008130"/>
            <ns1:ext cx="1781543" cy="12194"/>
          </ns1:xfrm>
          <ns1:prstGeom prst="rect">
            <ns1:avLst/>
          </ns1:prstGeom>
        </ns0:spPr>
      </ns0:pic>
      <ns0:pic>
        <ns0:nvPicPr>
          <ns0:cNvPr id="192" name="picture 192"/>
          <ns0:cNvPicPr>
            <ns1:picLocks noChangeAspect="1"/>
          </ns0:cNvPicPr>
          <ns0:nvPr/>
        </ns0:nvPicPr>
        <ns0:blipFill>
          <ns1:blip ns2:embed="rId9"/>
          <ns1:stretch>
            <ns1:fillRect/>
          </ns1:stretch>
        </ns0:blipFill>
        <ns0:spPr>
          <ns1:xfrm rot="21600000">
            <ns1:off x="2175395" y="2484133"/>
            <ns1:ext cx="1609343" cy="12179"/>
          </ns1:xfrm>
          <ns1:prstGeom prst="rect">
            <ns1:avLst/>
          </ns1:prstGeom>
        </ns0:spPr>
      </ns0:pic>
      <ns0:pic>
        <ns0:nvPicPr>
          <ns0:cNvPr id="194" name="picture 194"/>
          <ns0:cNvPicPr>
            <ns1:picLocks noChangeAspect="1"/>
          </ns0:cNvPicPr>
          <ns0:nvPr/>
        </ns0:nvPicPr>
        <ns0:blipFill>
          <ns1:blip ns2:embed="rId10"/>
          <ns1:stretch>
            <ns1:fillRect/>
          </ns1:stretch>
        </ns0:blipFill>
        <ns0:spPr>
          <ns1:xfrm rot="21600000">
            <ns1:off x="1111643" y="4770133"/>
            <ns1:ext cx="1272539" cy="12179"/>
          </ns1:xfrm>
          <ns1:prstGeom prst="rect">
            <ns1:avLst/>
          </ns1:prstGeom>
        </ns0:spPr>
      </ns0:pic>
      <ns0:sp>
        <ns0:nvSpPr>
          <ns0:cNvPr id="196" name="textbox 196"/>
          <ns0:cNvSpPr/>
          <ns0:nvPr/>
        </ns0:nvSpPr>
        <ns0:spPr>
          <ns1:xfrm>
            <ns1:off x="9111039" y="6830611"/>
            <ns1:ext cx="97789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8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78000"/>
              </ns1:lnSpc>
            </ns1:pPr>
            <ns1:r>
              <ns1:rPr sz="1100" kern="0" spc="-2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9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9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98" name="rect 198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200" name="textbox 200"/>
          <ns0:cNvSpPr/>
          <ns0:nvPr/>
        </ns0:nvSpPr>
        <ns0:spPr>
          <ns1:xfrm>
            <ns1:off x="371781" y="1151389"/>
            <ns1:ext cx="8837294" cy="583628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5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356870" indent="-344170" algn="l" rtl="0" eaLnBrk="0">
              <ns1:lnSpc>
                <ns1:spcPct val="97000"/>
              </ns1:lnSpc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5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CPM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also ca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lled 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critical path analysis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is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 network</ns1:t>
            </ns1:r>
            <ns1:r>
              <ns1:rPr sz="2100" kern="0" spc="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diagramming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       </ns1:t>
            </ns1:r>
            <ns1:r>
              <ns1:rPr sz="2100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technique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used to</ns1:t>
            </ns1:r>
            <ns1:r>
              <ns1:rPr sz="2100" kern="0" spc="-2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b="1" i="1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predict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total project duration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360045" indent="-347345" algn="l" rtl="0" eaLnBrk="0">
              <ns1:lnSpc>
                <ns1:spcPct val="97000"/>
              </ns1:lnSpc>
              <ns1:spcBef>
                <ns1:spcPts val="1590"/>
              </ns1:spcBef>
            </ns1:pPr>
            <ns1:r>
              <ns1:rPr sz="1900" kern="0" spc="3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8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 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critical path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 a project is a</ns1:t>
            </ns1:r>
            <ns1:r>
              <ns1:rPr sz="2100" kern="0" spc="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series</ns1:t>
            </ns1:r>
            <ns1:r>
              <ns1:rPr sz="21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100" kern="0" spc="-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activities that</ns1:t>
            </ns1:r>
            <ns1:r>
              <ns1:rPr sz="2100" kern="0" spc="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determine</ns1:t>
            </ns1:r>
            <ns1:r>
              <ns1:rPr sz="2100" kern="0" spc="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b="1" i="1" kern="0" spc="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1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  </ns1:t>
            </ns1:r>
            <ns1:r>
              <ns1:rPr sz="2100" b="1" i="1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earliest time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by which the projec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 can be completed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86130" indent="-295910" algn="l" rtl="0" eaLnBrk="0">
              <ns1:lnSpc>
                <ns1:spcPct val="88000"/>
              </ns1:lnSpc>
              <ns1:spcBef>
                <ns1:spcPts val="148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longest path through the network diagram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with the least amount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000" kern="0" spc="-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slack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</ns1:t>
            </ns1:r>
            <ns1:r>
              <ns1:rPr sz="2000" kern="0" spc="-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or</ns1:t>
            </ns1:r>
            <ns1:r>
              <ns1:rPr sz="2000" kern="0" spc="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float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86130" indent="-295910" algn="l" rtl="0" eaLnBrk="0">
              <ns1:lnSpc>
                <ns1:spcPct val="88000"/>
              </ns1:lnSpc>
              <ns1:spcBef>
                <ns1:spcPts val="147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6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Slack or float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is amount of</ns1:t>
            </ns1:r>
            <ns1:r>
              <ns1:rPr sz="2000" kern="0" spc="-1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time an activity may be</ns1:t>
            </ns1:r>
            <ns1:r>
              <ns1:rPr sz="2000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delayed wit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hout delaying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 succeeding activity or the p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roject finish date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2700" algn="l" rtl="0" eaLnBrk="0">
              <ns1:lnSpc>
                <ns1:spcPct val="89000"/>
              </ns1:lnSpc>
              <ns1:spcBef>
                <ns1:spcPts val="1590"/>
              </ns1:spcBef>
            </ns1:pPr>
            <ns1:r>
              <ns1:rPr sz="1900" kern="0" spc="3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6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Determining the critical path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40435" indent="-439420" algn="l" rtl="0" eaLnBrk="0">
              <ns1:lnSpc>
                <ns1:spcPct val="88000"/>
              </ns1:lnSpc>
              <ns1:spcBef>
                <ns1:spcPts val="1485"/>
              </ns1:spcBef>
            </ns1:pPr>
            <ns1:r>
              <ns1:rPr sz="18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1.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Develop a good </ns1:t>
            </ns1:r>
            <ns1:r>
              <ns1:rPr sz="2000" u="sng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network diagram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with an estima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ted duration of</ns1:t>
            </ns1:r>
            <ns1:r>
              <ns1:rPr sz="2000" kern="0" spc="-1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each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     </ns1:t>
            </ns1:r>
            <ns1:r>
              <ns1:rPr sz="2000" kern="0" spc="-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activity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39800" indent="-460375" algn="l" rtl="0" eaLnBrk="0">
              <ns1:lnSpc>
                <ns1:spcPct val="88000"/>
              </ns1:lnSpc>
              <ns1:spcBef>
                <ns1:spcPts val="1475"/>
              </ns1:spcBef>
            </ns1:pPr>
            <ns1:r>
              <ns1:rPr sz="18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2.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Add the durations for all activities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on each path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throug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h the network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   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diagram (most projects have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multiple paths)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83870" algn="l" rtl="0" eaLnBrk="0">
              <ns1:lnSpc>
                <ns1:spcPct val="88000"/>
              </ns1:lnSpc>
              <ns1:spcBef>
                <ns1:spcPts val="1470"/>
              </ns1:spcBef>
            </ns1:pPr>
            <ns1:r>
              <ns1:rPr sz="18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3.     </ns1:t>
            </ns1:r>
            <ns1:r>
              <ns1:rPr sz="2000" u="sng" kern="0" spc="-4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u="sng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000" u="sng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u="sng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longest</ns1:t>
            </ns1:r>
            <ns1:r>
              <ns1:rPr sz="2000" u="sng" kern="0" spc="0" dirty="0">
                <ns1:solidFill>
                  <ns1:srgbClr val="C00000">
                    <ns1:alpha val="100000"/>
                  </ns1:srgbClr>
                </ns1:solidFill>
                <ns1:uFill>
                  <ns1:solidFill>
                    <ns1:srgbClr val="000000"/>
                  </ns1:solidFill>
                </ns1:u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u="sng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path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is the critical path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17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18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26000"/>
              </ns1:lnSpc>
            </ns1:pPr>
            <ns1:endParaRPr sz="2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r" rtl="0" eaLnBrk="0">
              <ns1:lnSpc>
                <ns1:spcPct val="86000"/>
              </ns1:lnSpc>
            </ns1:pPr>
            <ns1:r>
              <ns1:rPr sz="1000" kern="0" spc="-1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10</ns1:t>
            </ns1: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pic>
        <ns0:nvPicPr>
          <ns0:cNvPr id="202" name="picture 202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862481" y="3526155"/>
            <ns1:ext cx="135255" cy="211073"/>
          </ns1:xfrm>
          <ns1:prstGeom prst="rect">
            <ns1:avLst/>
          </ns1:prstGeom>
        </ns0:spPr>
      </ns0:pic>
      <ns0:pic>
        <ns0:nvPicPr>
          <ns0:cNvPr id="204" name="picture 204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862469" y="2802256"/>
            <ns1:ext cx="135254" cy="211073"/>
          </ns1:xfrm>
          <ns1:prstGeom prst="rect">
            <ns1:avLst/>
          </ns1:prstGeom>
        </ns0:spPr>
      </ns0:pic>
      <ns0:sp>
        <ns0:nvSpPr>
          <ns0:cNvPr id="206" name="textbox 206"/>
          <ns0:cNvSpPr/>
          <ns0:nvPr/>
        </ns0:nvSpPr>
        <ns0:spPr>
          <ns1:xfrm>
            <ns1:off x="176617" y="218897"/>
            <ns1:ext cx="6714490" cy="50038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7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7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Critical Path Method (CPM)</ns1:t>
            </ns1:r>
            <ns1:r>
              <ns1:rPr sz="3600" kern="0" spc="13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(1 of</ns1:t>
            </ns1:r>
            <ns1:r>
              <ns1:rPr sz="3600" kern="0" spc="-2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3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24" name="group 24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208" name="path 208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210" name="path 210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212" name="textbox 212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18537</Words>
  <Application>WPS 演示</Application>
  <PresentationFormat/>
  <Paragraphs>664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5" baseType="lpstr">
      <vt:lpstr>Arial</vt:lpstr>
      <vt:lpstr>宋体</vt:lpstr>
      <vt:lpstr>Wingdings</vt:lpstr>
      <vt:lpstr>Arial</vt:lpstr>
      <vt:lpstr>Times New Roman</vt:lpstr>
      <vt:lpstr>Wingdings</vt:lpstr>
      <vt:lpstr>微软雅黑</vt:lpstr>
      <vt:lpstr>Arial Unicode MS</vt:lpstr>
      <vt:lpstr>Calibri</vt:lpstr>
      <vt:lpstr>Calibri</vt:lpstr>
      <vt:lpstr>Cambria Math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DSME6620</dc:title>
  <dc:creator>Prof. Gong Xiting</dc:creator>
  <cp:lastModifiedBy>赵梦辰</cp:lastModifiedBy>
  <cp:revision>2</cp:revision>
  <dcterms:created xsi:type="dcterms:W3CDTF">2025-08-31T13:31:00Z</dcterms:created>
  <dcterms:modified xsi:type="dcterms:W3CDTF">2025-08-31T13:55:12Z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wqlLaW5nc29mdCBQREYgdG8gV1BTIDExMA</vt:lpwstr>
  </property>
  <property fmtid="{D5CDD505-2E9C-101B-9397-08002B2CF9AE}" pid="3" name="Created">
    <vt:filetime>2025-09-01T05:14:57Z</vt:filetime>
  </property>
  <property fmtid="{D5CDD505-2E9C-101B-9397-08002B2CF9AE}" pid="4" name="ICV">
    <vt:lpwstr>667EB5F170DF4E71BC8A840BD98BB284_12</vt:lpwstr>
  </property>
  <property fmtid="{D5CDD505-2E9C-101B-9397-08002B2CF9AE}" pid="5" name="KSOProductBuildVer">
    <vt:lpwstr>2052-12.1.0.22529</vt:lpwstr>
  </property>
</Properties>
</file>